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handoutMasterIdLst>
    <p:handoutMasterId r:id="rId26"/>
  </p:handoutMasterIdLst>
  <p:sldIdLst>
    <p:sldId id="256" r:id="rId2"/>
    <p:sldId id="274" r:id="rId3"/>
    <p:sldId id="261" r:id="rId4"/>
    <p:sldId id="262" r:id="rId5"/>
    <p:sldId id="263" r:id="rId6"/>
    <p:sldId id="257" r:id="rId7"/>
    <p:sldId id="260" r:id="rId8"/>
    <p:sldId id="269" r:id="rId9"/>
    <p:sldId id="259" r:id="rId10"/>
    <p:sldId id="270" r:id="rId11"/>
    <p:sldId id="272" r:id="rId12"/>
    <p:sldId id="268" r:id="rId13"/>
    <p:sldId id="265" r:id="rId14"/>
    <p:sldId id="273" r:id="rId15"/>
    <p:sldId id="266" r:id="rId16"/>
    <p:sldId id="267" r:id="rId17"/>
    <p:sldId id="258" r:id="rId18"/>
    <p:sldId id="271" r:id="rId19"/>
    <p:sldId id="276" r:id="rId20"/>
    <p:sldId id="277" r:id="rId21"/>
    <p:sldId id="278" r:id="rId22"/>
    <p:sldId id="279" r:id="rId23"/>
    <p:sldId id="280"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4C24C3-0F8A-4DCF-9661-593AD23096A9}" type="datetimeFigureOut">
              <a:rPr lang="es-ES" smtClean="0"/>
              <a:pPr/>
              <a:t>07/02/2013</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C29891-EFE5-466A-9D4D-E03D3103E3EB}" type="slidenum">
              <a:rPr lang="es-ES" smtClean="0"/>
              <a:pPr/>
              <a:t>‹Nº›</a:t>
            </a:fld>
            <a:endParaRPr lang="es-ES"/>
          </a:p>
        </p:txBody>
      </p:sp>
    </p:spTree>
    <p:extLst>
      <p:ext uri="{BB962C8B-B14F-4D97-AF65-F5344CB8AC3E}">
        <p14:creationId xmlns:p14="http://schemas.microsoft.com/office/powerpoint/2010/main" val="232479248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31DFAE-228D-4973-856D-8A3B1D70787C}" type="datetimeFigureOut">
              <a:rPr lang="es-ES" smtClean="0"/>
              <a:pPr/>
              <a:t>07/02/2013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ACCE12-7BD1-45BC-A1D4-1D63A01E8DB6}" type="slidenum">
              <a:rPr lang="es-ES" smtClean="0"/>
              <a:pPr/>
              <a:t>‹Nº›</a:t>
            </a:fld>
            <a:endParaRPr lang="es-ES"/>
          </a:p>
        </p:txBody>
      </p:sp>
    </p:spTree>
    <p:extLst>
      <p:ext uri="{BB962C8B-B14F-4D97-AF65-F5344CB8AC3E}">
        <p14:creationId xmlns:p14="http://schemas.microsoft.com/office/powerpoint/2010/main" val="2093865"/>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BCACCE12-7BD1-45BC-A1D4-1D63A01E8DB6}" type="slidenum">
              <a:rPr lang="es-ES" smtClean="0"/>
              <a:pPr/>
              <a:t>1</a:t>
            </a:fld>
            <a:endParaRPr lang="es-ES"/>
          </a:p>
        </p:txBody>
      </p:sp>
      <p:sp>
        <p:nvSpPr>
          <p:cNvPr id="5" name="4 Marcador de encabezado"/>
          <p:cNvSpPr>
            <a:spLocks noGrp="1"/>
          </p:cNvSpPr>
          <p:nvPr>
            <p:ph type="hdr" sz="quarter" idx="1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dondear rectángulo de esquina diagonal"/>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Título"/>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0" name="9 Marcador de fecha"/>
          <p:cNvSpPr>
            <a:spLocks noGrp="1"/>
          </p:cNvSpPr>
          <p:nvPr>
            <p:ph type="dt" sz="half" idx="10"/>
          </p:nvPr>
        </p:nvSpPr>
        <p:spPr>
          <a:xfrm>
            <a:off x="5562600" y="6509004"/>
            <a:ext cx="3002280" cy="274320"/>
          </a:xfrm>
        </p:spPr>
        <p:txBody>
          <a:bodyPr vert="horz" rtlCol="0"/>
          <a:lstStyle>
            <a:extLst/>
          </a:lstStyle>
          <a:p>
            <a:fld id="{F925A99B-55BD-4911-8561-85579ECEC49F}" type="datetime1">
              <a:rPr lang="es-ES" smtClean="0"/>
              <a:pPr/>
              <a:t>07/02/2013</a:t>
            </a:fld>
            <a:endParaRPr lang="es-ES"/>
          </a:p>
        </p:txBody>
      </p:sp>
      <p:sp>
        <p:nvSpPr>
          <p:cNvPr id="11" name="10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A1207E2-3CBA-424D-BEF2-082310098868}" type="slidenum">
              <a:rPr lang="es-ES" smtClean="0"/>
              <a:pPr/>
              <a:t>‹Nº›</a:t>
            </a:fld>
            <a:endParaRPr lang="es-ES"/>
          </a:p>
        </p:txBody>
      </p:sp>
      <p:sp>
        <p:nvSpPr>
          <p:cNvPr id="12" name="11 Marcador de pie de página"/>
          <p:cNvSpPr>
            <a:spLocks noGrp="1"/>
          </p:cNvSpPr>
          <p:nvPr>
            <p:ph type="ftr" sz="quarter" idx="12"/>
          </p:nvPr>
        </p:nvSpPr>
        <p:spPr>
          <a:xfrm>
            <a:off x="1600200" y="6509004"/>
            <a:ext cx="3907464" cy="274320"/>
          </a:xfrm>
        </p:spPr>
        <p:txBody>
          <a:bodyPr vert="horz" rtlCol="0"/>
          <a:lstStyle>
            <a:extLst/>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3E52D45-64FE-445B-B47D-C0ADD0E9C4FB}" type="datetime1">
              <a:rPr lang="es-ES" smtClean="0"/>
              <a:pPr/>
              <a:t>07/02/2013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A1207E2-3CBA-424D-BEF2-08231009886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lvl1pPr algn="l">
              <a:defRPr/>
            </a:lvl1pPr>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4D84F13-F5AD-4FFE-9801-56295CE82F3A}" type="datetime1">
              <a:rPr lang="es-ES" smtClean="0"/>
              <a:pPr/>
              <a:t>07/02/2013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A1207E2-3CBA-424D-BEF2-08231009886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4019A0D8-123D-4A33-B0A4-CA7CFA20AE9F}" type="datetime1">
              <a:rPr lang="es-ES" smtClean="0"/>
              <a:pPr/>
              <a:t>07/02/2013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A1207E2-3CBA-424D-BEF2-08231009886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7" name="6 Rectángulo"/>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a:xfrm>
            <a:off x="5562600" y="6513670"/>
            <a:ext cx="3002280" cy="274320"/>
          </a:xfrm>
        </p:spPr>
        <p:txBody>
          <a:bodyPr vert="horz" rtlCol="0"/>
          <a:lstStyle>
            <a:extLst/>
          </a:lstStyle>
          <a:p>
            <a:fld id="{56A950A2-0839-427E-85C9-03947CD6EE85}" type="datetime1">
              <a:rPr lang="es-ES" smtClean="0"/>
              <a:pPr/>
              <a:t>07/02/2013</a:t>
            </a:fld>
            <a:endParaRPr lang="es-ES"/>
          </a:p>
        </p:txBody>
      </p:sp>
      <p:sp>
        <p:nvSpPr>
          <p:cNvPr id="9" name="8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A1207E2-3CBA-424D-BEF2-082310098868}" type="slidenum">
              <a:rPr lang="es-ES" smtClean="0"/>
              <a:pPr/>
              <a:t>‹Nº›</a:t>
            </a:fld>
            <a:endParaRPr lang="es-ES"/>
          </a:p>
        </p:txBody>
      </p:sp>
      <p:sp>
        <p:nvSpPr>
          <p:cNvPr id="10" name="9 Marcador de pie de página"/>
          <p:cNvSpPr>
            <a:spLocks noGrp="1"/>
          </p:cNvSpPr>
          <p:nvPr>
            <p:ph type="ftr" sz="quarter" idx="12"/>
          </p:nvPr>
        </p:nvSpPr>
        <p:spPr>
          <a:xfrm>
            <a:off x="1600200" y="6513670"/>
            <a:ext cx="3907464" cy="274320"/>
          </a:xfrm>
        </p:spPr>
        <p:txBody>
          <a:bodyPr vert="horz" rtlCol="0"/>
          <a:lstStyle>
            <a:extLst/>
          </a:lstStyle>
          <a:p>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77EC7F0-2F48-455B-A977-4C96D3408CEB}" type="datetime1">
              <a:rPr lang="es-ES" smtClean="0"/>
              <a:pPr/>
              <a:t>07/02/2013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a:xfrm>
            <a:off x="8641080" y="6514568"/>
            <a:ext cx="464288" cy="274320"/>
          </a:xfrm>
        </p:spPr>
        <p:txBody>
          <a:bodyPr/>
          <a:lstStyle>
            <a:extLst/>
          </a:lstStyle>
          <a:p>
            <a:fld id="{4A1207E2-3CBA-424D-BEF2-082310098868}" type="slidenum">
              <a:rPr lang="es-ES" smtClean="0"/>
              <a:pPr/>
              <a:t>‹Nº›</a:t>
            </a:fld>
            <a:endParaRPr lang="es-ES"/>
          </a:p>
        </p:txBody>
      </p:sp>
      <p:sp>
        <p:nvSpPr>
          <p:cNvPr id="10" name="9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9 Rectángulo"/>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Rectángulo"/>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Título"/>
          <p:cNvSpPr>
            <a:spLocks noGrp="1"/>
          </p:cNvSpPr>
          <p:nvPr>
            <p:ph type="title"/>
          </p:nvPr>
        </p:nvSpPr>
        <p:spPr>
          <a:xfrm>
            <a:off x="457200" y="251948"/>
            <a:ext cx="8229600"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44DEC39A-53AD-49EB-BD56-802843DD56F8}" type="datetime1">
              <a:rPr lang="es-ES" smtClean="0"/>
              <a:pPr/>
              <a:t>07/02/2013</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a:xfrm>
            <a:off x="8641080" y="6514568"/>
            <a:ext cx="464288" cy="274320"/>
          </a:xfrm>
        </p:spPr>
        <p:txBody>
          <a:bodyPr/>
          <a:lstStyle>
            <a:extLst/>
          </a:lstStyle>
          <a:p>
            <a:fld id="{4A1207E2-3CBA-424D-BEF2-08231009886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53218"/>
            <a:ext cx="8229600"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C3021BCF-31B8-45F8-844F-A30BDE340BCE}" type="datetime1">
              <a:rPr lang="es-ES" smtClean="0"/>
              <a:pPr/>
              <a:t>07/02/2013</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4A1207E2-3CBA-424D-BEF2-082310098868}" type="slidenum">
              <a:rPr lang="es-ES" smtClean="0"/>
              <a:pPr/>
              <a:t>‹Nº›</a:t>
            </a:fld>
            <a:endParaRPr lang="es-ES"/>
          </a:p>
        </p:txBody>
      </p:sp>
      <p:sp>
        <p:nvSpPr>
          <p:cNvPr id="7" name="6 Rectángulo"/>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A8AA8649-AD1E-4964-9530-ACBB3968E277}" type="datetime1">
              <a:rPr lang="es-ES" smtClean="0"/>
              <a:pPr/>
              <a:t>07/02/2013</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4A1207E2-3CBA-424D-BEF2-08231009886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8" name="7 Rectángulo"/>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963136" y="304800"/>
            <a:ext cx="3931920" cy="762000"/>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9" name="8 Marcador de fecha"/>
          <p:cNvSpPr>
            <a:spLocks noGrp="1"/>
          </p:cNvSpPr>
          <p:nvPr>
            <p:ph type="dt" sz="half" idx="10"/>
          </p:nvPr>
        </p:nvSpPr>
        <p:spPr>
          <a:xfrm>
            <a:off x="5562600" y="6513670"/>
            <a:ext cx="3002280" cy="274320"/>
          </a:xfrm>
        </p:spPr>
        <p:txBody>
          <a:bodyPr vert="horz" rtlCol="0"/>
          <a:lstStyle>
            <a:extLst/>
          </a:lstStyle>
          <a:p>
            <a:fld id="{CF259A43-E4D8-44A7-BF05-B13638E6C39B}" type="datetime1">
              <a:rPr lang="es-ES" smtClean="0"/>
              <a:pPr/>
              <a:t>07/02/2013</a:t>
            </a:fld>
            <a:endParaRPr lang="es-ES"/>
          </a:p>
        </p:txBody>
      </p:sp>
      <p:sp>
        <p:nvSpPr>
          <p:cNvPr id="10" name="9 Marcador de número de diapositiva"/>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A1207E2-3CBA-424D-BEF2-082310098868}" type="slidenum">
              <a:rPr lang="es-ES" smtClean="0"/>
              <a:pPr/>
              <a:t>‹Nº›</a:t>
            </a:fld>
            <a:endParaRPr lang="es-ES"/>
          </a:p>
        </p:txBody>
      </p:sp>
      <p:sp>
        <p:nvSpPr>
          <p:cNvPr id="11" name="10 Marcador de pie de página"/>
          <p:cNvSpPr>
            <a:spLocks noGrp="1"/>
          </p:cNvSpPr>
          <p:nvPr>
            <p:ph type="ftr" sz="quarter" idx="12"/>
          </p:nvPr>
        </p:nvSpPr>
        <p:spPr>
          <a:xfrm>
            <a:off x="1600200" y="6513670"/>
            <a:ext cx="3907464" cy="274320"/>
          </a:xfrm>
        </p:spPr>
        <p:txBody>
          <a:bodyPr vert="horz" rtlCol="0"/>
          <a:lstStyle>
            <a:extLst/>
          </a:lstStyle>
          <a:p>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040443" y="4724400"/>
            <a:ext cx="5486400" cy="664536"/>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13" name="12 Marcador de posición de imagen"/>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8" name="7 Marcador de fecha"/>
          <p:cNvSpPr>
            <a:spLocks noGrp="1"/>
          </p:cNvSpPr>
          <p:nvPr>
            <p:ph type="dt" sz="half" idx="10"/>
          </p:nvPr>
        </p:nvSpPr>
        <p:spPr>
          <a:xfrm>
            <a:off x="5562600" y="6509004"/>
            <a:ext cx="3002280" cy="274320"/>
          </a:xfrm>
        </p:spPr>
        <p:txBody>
          <a:bodyPr vert="horz" rtlCol="0"/>
          <a:lstStyle>
            <a:extLst/>
          </a:lstStyle>
          <a:p>
            <a:fld id="{87D888C5-6371-41D2-814F-CE2D54F97FEB}" type="datetime1">
              <a:rPr lang="es-ES" smtClean="0"/>
              <a:pPr/>
              <a:t>07/02/2013</a:t>
            </a:fld>
            <a:endParaRPr lang="es-ES"/>
          </a:p>
        </p:txBody>
      </p:sp>
      <p:sp>
        <p:nvSpPr>
          <p:cNvPr id="9" name="8 Marcador de número de diapositiva"/>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4A1207E2-3CBA-424D-BEF2-082310098868}" type="slidenum">
              <a:rPr lang="es-ES" smtClean="0"/>
              <a:pPr/>
              <a:t>‹Nº›</a:t>
            </a:fld>
            <a:endParaRPr lang="es-ES"/>
          </a:p>
        </p:txBody>
      </p:sp>
      <p:sp>
        <p:nvSpPr>
          <p:cNvPr id="10" name="9 Marcador de pie de página"/>
          <p:cNvSpPr>
            <a:spLocks noGrp="1"/>
          </p:cNvSpPr>
          <p:nvPr>
            <p:ph type="ftr" sz="quarter" idx="12"/>
          </p:nvPr>
        </p:nvSpPr>
        <p:spPr>
          <a:xfrm>
            <a:off x="1600200" y="6509004"/>
            <a:ext cx="3907464" cy="274320"/>
          </a:xfrm>
        </p:spPr>
        <p:txBody>
          <a:bodyPr vert="horz" rtlCol="0"/>
          <a:lstStyle>
            <a:extLst/>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Redondear rectángulo de esquina diagonal"/>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pie de página"/>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s-ES"/>
          </a:p>
        </p:txBody>
      </p:sp>
      <p:sp>
        <p:nvSpPr>
          <p:cNvPr id="14" name="13 Marcador de fecha"/>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D87500F-87C1-4FD6-BF39-02649292E265}" type="datetime1">
              <a:rPr lang="es-ES" smtClean="0"/>
              <a:pPr/>
              <a:t>07/02/2013</a:t>
            </a:fld>
            <a:endParaRPr lang="es-ES"/>
          </a:p>
        </p:txBody>
      </p:sp>
      <p:sp>
        <p:nvSpPr>
          <p:cNvPr id="23" name="22 Marcador de número de diapositiva"/>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A1207E2-3CBA-424D-BEF2-082310098868}" type="slidenum">
              <a:rPr lang="es-ES" smtClean="0"/>
              <a:pPr/>
              <a:t>‹Nº›</a:t>
            </a:fld>
            <a:endParaRPr lang="es-ES"/>
          </a:p>
        </p:txBody>
      </p:sp>
      <p:sp>
        <p:nvSpPr>
          <p:cNvPr id="22" name="21 Marcador de título"/>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YeoCu3yGvew&amp;feature=related" TargetMode="External"/><Relationship Id="rId2" Type="http://schemas.openxmlformats.org/officeDocument/2006/relationships/hyperlink" Target="http://revver.com/video/304681/web-20-y-educacion/" TargetMode="Externa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hyperlink" Target="http://www.slideshare.net/lalunaesmilugar/web-20-presentacion-287644?src=embed" TargetMode="External"/><Relationship Id="rId4" Type="http://schemas.openxmlformats.org/officeDocument/2006/relationships/hyperlink" Target="http://www.youtube.com/watch?v=OwWbvdllHVE&amp;feature=related"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mastersecundaria.wordpress.com/"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www.iestorredelprado.net/bitacora/" TargetMode="External"/><Relationship Id="rId7" Type="http://schemas.openxmlformats.org/officeDocument/2006/relationships/hyperlink" Target="http://tamacs.nireblog.com/" TargetMode="External"/><Relationship Id="rId2" Type="http://schemas.openxmlformats.org/officeDocument/2006/relationships/hyperlink" Target="http://romera.blogspot.com/" TargetMode="External"/><Relationship Id="rId1" Type="http://schemas.openxmlformats.org/officeDocument/2006/relationships/slideLayout" Target="../slideLayouts/slideLayout7.xml"/><Relationship Id="rId6" Type="http://schemas.openxmlformats.org/officeDocument/2006/relationships/hyperlink" Target="http://hirugarrena.nireblog.com/" TargetMode="External"/><Relationship Id="rId5" Type="http://schemas.openxmlformats.org/officeDocument/2006/relationships/hyperlink" Target="http://arrukero.com/blogdeclase/" TargetMode="External"/><Relationship Id="rId4" Type="http://schemas.openxmlformats.org/officeDocument/2006/relationships/hyperlink" Target="http://tics4.blogspot.com/"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masterdesecundaria.wikispaces.com/"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uib.es/depart/gte/gte/edutec-e/revelec20/anibal20.htm" TargetMode="External"/><Relationship Id="rId2" Type="http://schemas.openxmlformats.org/officeDocument/2006/relationships/hyperlink" Target="http://sociedadinformacion.fundacion.telefonica.com/DYC/SHI/seccion=1188&amp;idioma=es_ES&amp;id=2009100116300061&amp;activo=4.do?elem=2146" TargetMode="Externa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http://jjdeharo.blogspot.com/2008/01/aplicaciones-20.html"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aulablog21.wikispaces.com/" TargetMode="External"/><Relationship Id="rId3" Type="http://schemas.openxmlformats.org/officeDocument/2006/relationships/hyperlink" Target="http://avealmecworkshopula.wordpress.com/" TargetMode="External"/><Relationship Id="rId7" Type="http://schemas.openxmlformats.org/officeDocument/2006/relationships/hyperlink" Target="http://ciberaulas.blogspot.com/" TargetMode="External"/><Relationship Id="rId2" Type="http://schemas.openxmlformats.org/officeDocument/2006/relationships/hyperlink" Target="http://www.aulablog.com/" TargetMode="External"/><Relationship Id="rId1" Type="http://schemas.openxmlformats.org/officeDocument/2006/relationships/slideLayout" Target="../slideLayouts/slideLayout7.xml"/><Relationship Id="rId6" Type="http://schemas.openxmlformats.org/officeDocument/2006/relationships/hyperlink" Target="http://domingomendez.blogspot.com/index.html" TargetMode="External"/><Relationship Id="rId11" Type="http://schemas.openxmlformats.org/officeDocument/2006/relationships/image" Target="../media/image2.jpeg"/><Relationship Id="rId5" Type="http://schemas.openxmlformats.org/officeDocument/2006/relationships/hyperlink" Target="http://apiedeaula.blogspot.com/" TargetMode="External"/><Relationship Id="rId10" Type="http://schemas.openxmlformats.org/officeDocument/2006/relationships/hyperlink" Target="http://socionatural.wikispaces.com/" TargetMode="External"/><Relationship Id="rId4" Type="http://schemas.openxmlformats.org/officeDocument/2006/relationships/hyperlink" Target="http://trestizas.wordpress.com/" TargetMode="External"/><Relationship Id="rId9" Type="http://schemas.openxmlformats.org/officeDocument/2006/relationships/hyperlink" Target="http://www.juntadeandalucia.es/averroes/~04001205/pmwiki/pmwiki.php"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www.pbworks.com/" TargetMode="External"/><Relationship Id="rId3" Type="http://schemas.openxmlformats.org/officeDocument/2006/relationships/hyperlink" Target="http://blogger.google.com/" TargetMode="External"/><Relationship Id="rId7" Type="http://schemas.openxmlformats.org/officeDocument/2006/relationships/hyperlink" Target="http://www.aypwip.org/webnote/" TargetMode="External"/><Relationship Id="rId2" Type="http://schemas.openxmlformats.org/officeDocument/2006/relationships/hyperlink" Target="http://www.wordpress.com/" TargetMode="External"/><Relationship Id="rId1" Type="http://schemas.openxmlformats.org/officeDocument/2006/relationships/slideLayout" Target="../slideLayouts/slideLayout7.xml"/><Relationship Id="rId6" Type="http://schemas.openxmlformats.org/officeDocument/2006/relationships/hyperlink" Target="http://www.wetpaint.com/" TargetMode="External"/><Relationship Id="rId11" Type="http://schemas.openxmlformats.org/officeDocument/2006/relationships/hyperlink" Target="http://www.google.com/ig" TargetMode="External"/><Relationship Id="rId5" Type="http://schemas.openxmlformats.org/officeDocument/2006/relationships/hyperlink" Target="http://www.wikispaces.com/" TargetMode="External"/><Relationship Id="rId10" Type="http://schemas.openxmlformats.org/officeDocument/2006/relationships/hyperlink" Target="http://www.pagesflakes.com/" TargetMode="External"/><Relationship Id="rId4" Type="http://schemas.openxmlformats.org/officeDocument/2006/relationships/hyperlink" Target="http://www.bloglines.com/" TargetMode="External"/><Relationship Id="rId9" Type="http://schemas.openxmlformats.org/officeDocument/2006/relationships/hyperlink" Target="http://www.netvibe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hyperlink" Target="http://www.google.es/" TargetMode="External"/><Relationship Id="rId13" Type="http://schemas.openxmlformats.org/officeDocument/2006/relationships/hyperlink" Target="http://prezi.com/" TargetMode="External"/><Relationship Id="rId3" Type="http://schemas.openxmlformats.org/officeDocument/2006/relationships/hyperlink" Target="http://www.flickr.com/" TargetMode="External"/><Relationship Id="rId7" Type="http://schemas.openxmlformats.org/officeDocument/2006/relationships/hyperlink" Target="http://labs.tineye.com/" TargetMode="External"/><Relationship Id="rId12" Type="http://schemas.openxmlformats.org/officeDocument/2006/relationships/hyperlink" Target="http://www.powtoon.com/" TargetMode="External"/><Relationship Id="rId2" Type="http://schemas.openxmlformats.org/officeDocument/2006/relationships/hyperlink" Target="http://picasaweb.google.com/" TargetMode="External"/><Relationship Id="rId16" Type="http://schemas.openxmlformats.org/officeDocument/2006/relationships/hyperlink" Target="https://present.me/" TargetMode="External"/><Relationship Id="rId1" Type="http://schemas.openxmlformats.org/officeDocument/2006/relationships/slideLayout" Target="../slideLayouts/slideLayout7.xml"/><Relationship Id="rId6" Type="http://schemas.openxmlformats.org/officeDocument/2006/relationships/hyperlink" Target="http://compfight.com/" TargetMode="External"/><Relationship Id="rId11" Type="http://schemas.openxmlformats.org/officeDocument/2006/relationships/hyperlink" Target="http://www.blip.tv/" TargetMode="External"/><Relationship Id="rId5" Type="http://schemas.openxmlformats.org/officeDocument/2006/relationships/hyperlink" Target="http://www.sxc.hu/" TargetMode="External"/><Relationship Id="rId15" Type="http://schemas.openxmlformats.org/officeDocument/2006/relationships/hyperlink" Target="http://www.canvasdropr.com/" TargetMode="External"/><Relationship Id="rId10" Type="http://schemas.openxmlformats.org/officeDocument/2006/relationships/hyperlink" Target="http://www.vimeo.com/" TargetMode="External"/><Relationship Id="rId4" Type="http://schemas.openxmlformats.org/officeDocument/2006/relationships/hyperlink" Target="http://search.creativecommons.org/?lang=es" TargetMode="External"/><Relationship Id="rId9" Type="http://schemas.openxmlformats.org/officeDocument/2006/relationships/hyperlink" Target="http://www.youtube.com/" TargetMode="External"/><Relationship Id="rId14" Type="http://schemas.openxmlformats.org/officeDocument/2006/relationships/hyperlink" Target="http://www.sliderocket.com/"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twitter.com/" TargetMode="External"/><Relationship Id="rId3" Type="http://schemas.openxmlformats.org/officeDocument/2006/relationships/hyperlink" Target="http://www.xing.com/" TargetMode="External"/><Relationship Id="rId7" Type="http://schemas.openxmlformats.org/officeDocument/2006/relationships/hyperlink" Target="http://www.ning.com/" TargetMode="External"/><Relationship Id="rId2" Type="http://schemas.openxmlformats.org/officeDocument/2006/relationships/hyperlink" Target="http://www.linkedin.com/" TargetMode="External"/><Relationship Id="rId1" Type="http://schemas.openxmlformats.org/officeDocument/2006/relationships/slideLayout" Target="../slideLayouts/slideLayout7.xml"/><Relationship Id="rId6" Type="http://schemas.openxmlformats.org/officeDocument/2006/relationships/hyperlink" Target="http://www.tuenti.es/" TargetMode="External"/><Relationship Id="rId5" Type="http://schemas.openxmlformats.org/officeDocument/2006/relationships/hyperlink" Target="http://www.facebook.com/" TargetMode="External"/><Relationship Id="rId10" Type="http://schemas.openxmlformats.org/officeDocument/2006/relationships/hyperlink" Target="http://www.yammer.com/" TargetMode="External"/><Relationship Id="rId4" Type="http://schemas.openxmlformats.org/officeDocument/2006/relationships/hyperlink" Target="http://www.viadeo.com/" TargetMode="External"/><Relationship Id="rId9" Type="http://schemas.openxmlformats.org/officeDocument/2006/relationships/hyperlink" Target="http://twitter.pbworks.co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mogulus.com/" TargetMode="External"/><Relationship Id="rId2" Type="http://schemas.openxmlformats.org/officeDocument/2006/relationships/hyperlink" Target="http://www.ustream.com/" TargetMode="External"/><Relationship Id="rId1" Type="http://schemas.openxmlformats.org/officeDocument/2006/relationships/slideLayout" Target="../slideLayouts/slideLayout7.xml"/><Relationship Id="rId4" Type="http://schemas.openxmlformats.org/officeDocument/2006/relationships/hyperlink" Target="http://www.kyte.com/"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www.biologia.org/" TargetMode="External"/><Relationship Id="rId13" Type="http://schemas.openxmlformats.org/officeDocument/2006/relationships/hyperlink" Target="http://www.educa.madrid.org/web/ies.sanisidro.madrid/ctma.htm" TargetMode="External"/><Relationship Id="rId18" Type="http://schemas.openxmlformats.org/officeDocument/2006/relationships/hyperlink" Target="http://www.kalipedia.com/" TargetMode="External"/><Relationship Id="rId3" Type="http://schemas.openxmlformats.org/officeDocument/2006/relationships/hyperlink" Target="http://recursos.cnice.mec.es/biosfera/" TargetMode="External"/><Relationship Id="rId21" Type="http://schemas.openxmlformats.org/officeDocument/2006/relationships/hyperlink" Target="http://www.biologia.edu.ar/" TargetMode="External"/><Relationship Id="rId7" Type="http://schemas.openxmlformats.org/officeDocument/2006/relationships/hyperlink" Target="http://www.acienciasgalilei.com/" TargetMode="External"/><Relationship Id="rId12" Type="http://schemas.openxmlformats.org/officeDocument/2006/relationships/hyperlink" Target="http://www2.uah.es/biomodel/biomodel-misc/anim/inicio.htm" TargetMode="External"/><Relationship Id="rId17" Type="http://schemas.openxmlformats.org/officeDocument/2006/relationships/hyperlink" Target="http://www.saum.uvigo.es/reec/Volumenes.htm" TargetMode="External"/><Relationship Id="rId2" Type="http://schemas.openxmlformats.org/officeDocument/2006/relationships/hyperlink" Target="http://recursos.cnice.mec.es/biologia/" TargetMode="External"/><Relationship Id="rId16" Type="http://schemas.openxmlformats.org/officeDocument/2006/relationships/hyperlink" Target="http://www.juntadeandalucia.es/averroes/" TargetMode="External"/><Relationship Id="rId20" Type="http://schemas.openxmlformats.org/officeDocument/2006/relationships/hyperlink" Target="http://paleontologia.co.uk/paleopag/index.php" TargetMode="External"/><Relationship Id="rId1" Type="http://schemas.openxmlformats.org/officeDocument/2006/relationships/slideLayout" Target="../slideLayouts/slideLayout7.xml"/><Relationship Id="rId6" Type="http://schemas.openxmlformats.org/officeDocument/2006/relationships/hyperlink" Target="http://www.um.es/molecula/indice.htm" TargetMode="External"/><Relationship Id="rId11" Type="http://schemas.openxmlformats.org/officeDocument/2006/relationships/hyperlink" Target="http://waste.ideal.es/" TargetMode="External"/><Relationship Id="rId5" Type="http://schemas.openxmlformats.org/officeDocument/2006/relationships/hyperlink" Target="http://www.lourdesluengo.es/" TargetMode="External"/><Relationship Id="rId15" Type="http://schemas.openxmlformats.org/officeDocument/2006/relationships/hyperlink" Target="http://rincones.educarex.es/ccnn/" TargetMode="External"/><Relationship Id="rId10" Type="http://schemas.openxmlformats.org/officeDocument/2006/relationships/hyperlink" Target="http://www.iqb.es/" TargetMode="External"/><Relationship Id="rId19" Type="http://schemas.openxmlformats.org/officeDocument/2006/relationships/hyperlink" Target="http://www.telefonica.net/web2/mantmedina/" TargetMode="External"/><Relationship Id="rId4" Type="http://schemas.openxmlformats.org/officeDocument/2006/relationships/hyperlink" Target="http://www.educaplus.org/" TargetMode="External"/><Relationship Id="rId9" Type="http://schemas.openxmlformats.org/officeDocument/2006/relationships/hyperlink" Target="http://micol.fcien.edu.uy/" TargetMode="External"/><Relationship Id="rId14" Type="http://schemas.openxmlformats.org/officeDocument/2006/relationships/hyperlink" Target="http://www.educa.madrid.org/web/cc.nsdelasabiduria.madrid/bio_ejercicios.htm" TargetMode="External"/><Relationship Id="rId22" Type="http://schemas.openxmlformats.org/officeDocument/2006/relationships/hyperlink" Target="http://www.unex.es/botanica/LHB/"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85804" y="428604"/>
            <a:ext cx="8229600" cy="2209800"/>
          </a:xfrm>
        </p:spPr>
        <p:txBody>
          <a:bodyPr>
            <a:normAutofit fontScale="90000"/>
          </a:bodyPr>
          <a:lstStyle/>
          <a:p>
            <a:r>
              <a:rPr lang="es-ES" sz="3200" dirty="0" smtClean="0">
                <a:solidFill>
                  <a:schemeClr val="tx1"/>
                </a:solidFill>
                <a:effectLst/>
                <a:latin typeface="Times New Roman" pitchFamily="18" charset="0"/>
                <a:cs typeface="Times New Roman" pitchFamily="18" charset="0"/>
              </a:rPr>
              <a:t>UD 6.- </a:t>
            </a:r>
            <a:r>
              <a:rPr lang="es-ES" sz="3200" i="1" dirty="0" smtClean="0">
                <a:solidFill>
                  <a:schemeClr val="tx1"/>
                </a:solidFill>
                <a:effectLst/>
                <a:latin typeface="Times New Roman" pitchFamily="18" charset="0"/>
                <a:cs typeface="Times New Roman" pitchFamily="18" charset="0"/>
              </a:rPr>
              <a:t>Uso y aplicación de las </a:t>
            </a:r>
            <a:r>
              <a:rPr lang="es-ES" sz="3200" i="1" dirty="0" err="1" smtClean="0">
                <a:solidFill>
                  <a:schemeClr val="tx1"/>
                </a:solidFill>
                <a:effectLst/>
                <a:latin typeface="Times New Roman" pitchFamily="18" charset="0"/>
                <a:cs typeface="Times New Roman" pitchFamily="18" charset="0"/>
              </a:rPr>
              <a:t>TICs</a:t>
            </a:r>
            <a:r>
              <a:rPr lang="es-ES" sz="3200" i="1" dirty="0" smtClean="0">
                <a:solidFill>
                  <a:schemeClr val="tx1"/>
                </a:solidFill>
                <a:effectLst/>
                <a:latin typeface="Times New Roman" pitchFamily="18" charset="0"/>
                <a:cs typeface="Times New Roman" pitchFamily="18" charset="0"/>
              </a:rPr>
              <a:t> en la enseñanza y el aprendizaje de la Biología y Geología en la Educación Secundaria (ESO y Bachillerato)</a:t>
            </a:r>
            <a:r>
              <a:rPr lang="es-ES" sz="3200" dirty="0" smtClean="0">
                <a:solidFill>
                  <a:schemeClr val="tx1"/>
                </a:solidFill>
                <a:effectLst/>
                <a:latin typeface="Times New Roman" pitchFamily="18" charset="0"/>
                <a:cs typeface="Times New Roman" pitchFamily="18" charset="0"/>
              </a:rPr>
              <a:t> </a:t>
            </a:r>
            <a:br>
              <a:rPr lang="es-ES" sz="3200" dirty="0" smtClean="0">
                <a:solidFill>
                  <a:schemeClr val="tx1"/>
                </a:solidFill>
                <a:effectLst/>
                <a:latin typeface="Times New Roman" pitchFamily="18" charset="0"/>
                <a:cs typeface="Times New Roman" pitchFamily="18" charset="0"/>
              </a:rPr>
            </a:br>
            <a:endParaRPr lang="es-ES" sz="3200" dirty="0">
              <a:solidFill>
                <a:schemeClr val="tx1"/>
              </a:solidFill>
              <a:effectLst/>
              <a:latin typeface="Times New Roman" pitchFamily="18" charset="0"/>
              <a:cs typeface="Times New Roman" pitchFamily="18" charset="0"/>
            </a:endParaRPr>
          </a:p>
        </p:txBody>
      </p:sp>
      <p:sp>
        <p:nvSpPr>
          <p:cNvPr id="4" name="Rectangle 6"/>
          <p:cNvSpPr>
            <a:spLocks noGrp="1" noChangeArrowheads="1"/>
          </p:cNvSpPr>
          <p:nvPr>
            <p:ph type="subTitle" idx="1"/>
          </p:nvPr>
        </p:nvSpPr>
        <p:spPr>
          <a:xfrm>
            <a:off x="142908" y="2786058"/>
            <a:ext cx="9144000" cy="1752600"/>
          </a:xfrm>
        </p:spPr>
        <p:txBody>
          <a:bodyPr>
            <a:normAutofit/>
          </a:bodyPr>
          <a:lstStyle/>
          <a:p>
            <a:r>
              <a:rPr lang="es-ES_tradnl" sz="2400" b="1" dirty="0">
                <a:latin typeface="Times New Roman" pitchFamily="18" charset="0"/>
              </a:rPr>
              <a:t>Módulo: “Enseñanza y Aprendizaje de la Biología y de la Geología”</a:t>
            </a:r>
            <a:r>
              <a:rPr lang="es-ES" sz="2400" dirty="0"/>
              <a:t> </a:t>
            </a:r>
          </a:p>
        </p:txBody>
      </p:sp>
      <p:pic>
        <p:nvPicPr>
          <p:cNvPr id="5" name="Picture 8" descr="sello gris"/>
          <p:cNvPicPr>
            <a:picLocks noChangeAspect="1" noChangeArrowheads="1"/>
          </p:cNvPicPr>
          <p:nvPr/>
        </p:nvPicPr>
        <p:blipFill>
          <a:blip r:embed="rId3" cstate="print">
            <a:clrChange>
              <a:clrFrom>
                <a:srgbClr val="010101"/>
              </a:clrFrom>
              <a:clrTo>
                <a:srgbClr val="010101">
                  <a:alpha val="0"/>
                </a:srgbClr>
              </a:clrTo>
            </a:clrChange>
            <a:lum bright="6000"/>
          </a:blip>
          <a:srcRect l="50491" r="-983" b="63314"/>
          <a:stretch>
            <a:fillRect/>
          </a:stretch>
        </p:blipFill>
        <p:spPr bwMode="auto">
          <a:xfrm>
            <a:off x="0" y="5643578"/>
            <a:ext cx="1545660"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1758" t="5859" r="3906" b="6250"/>
          <a:stretch>
            <a:fillRect/>
          </a:stretch>
        </p:blipFill>
        <p:spPr bwMode="auto">
          <a:xfrm>
            <a:off x="-32" y="-24"/>
            <a:ext cx="9144032" cy="68580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00100" y="928670"/>
            <a:ext cx="7429552" cy="5201424"/>
          </a:xfrm>
          <a:prstGeom prst="rect">
            <a:avLst/>
          </a:prstGeom>
        </p:spPr>
        <p:txBody>
          <a:bodyPr wrap="square">
            <a:spAutoFit/>
          </a:bodyPr>
          <a:lstStyle/>
          <a:p>
            <a:pPr>
              <a:buFont typeface="Wingdings" pitchFamily="2" charset="2"/>
              <a:buNone/>
            </a:pPr>
            <a:r>
              <a:rPr lang="es-ES" sz="2600" dirty="0" smtClean="0">
                <a:latin typeface="Times New Roman" pitchFamily="18" charset="0"/>
                <a:cs typeface="Times New Roman" pitchFamily="18" charset="0"/>
              </a:rPr>
              <a:t>Para saber más:</a:t>
            </a:r>
          </a:p>
          <a:p>
            <a:pPr>
              <a:buFont typeface="Wingdings" pitchFamily="2" charset="2"/>
              <a:buNone/>
            </a:pPr>
            <a:endParaRPr lang="es-ES" sz="2600" dirty="0" smtClean="0">
              <a:latin typeface="Times New Roman" pitchFamily="18" charset="0"/>
              <a:cs typeface="Times New Roman" pitchFamily="18" charset="0"/>
            </a:endParaRPr>
          </a:p>
          <a:p>
            <a:r>
              <a:rPr lang="es-ES" sz="2000" dirty="0" smtClean="0">
                <a:latin typeface="Times New Roman" pitchFamily="18" charset="0"/>
                <a:cs typeface="Times New Roman" pitchFamily="18" charset="0"/>
              </a:rPr>
              <a:t>Vídeo 1: Web 2.0. y Educación</a:t>
            </a:r>
          </a:p>
          <a:p>
            <a:pPr lvl="2">
              <a:buFont typeface="Wingdings" pitchFamily="2" charset="2"/>
              <a:buNone/>
            </a:pPr>
            <a:r>
              <a:rPr lang="es-ES" sz="2000" dirty="0" smtClean="0">
                <a:latin typeface="Times New Roman" pitchFamily="18" charset="0"/>
                <a:cs typeface="Times New Roman" pitchFamily="18" charset="0"/>
                <a:hlinkClick r:id="rId2"/>
              </a:rPr>
              <a:t>http://revver.com/video/304681/web-20-y-educacion/</a:t>
            </a:r>
            <a:endParaRPr lang="es-ES" sz="2000" dirty="0" smtClean="0">
              <a:latin typeface="Times New Roman" pitchFamily="18" charset="0"/>
              <a:cs typeface="Times New Roman" pitchFamily="18" charset="0"/>
            </a:endParaRPr>
          </a:p>
          <a:p>
            <a:endParaRPr lang="es-ES" sz="2000" dirty="0" smtClean="0">
              <a:latin typeface="Times New Roman" pitchFamily="18" charset="0"/>
              <a:cs typeface="Times New Roman" pitchFamily="18" charset="0"/>
            </a:endParaRPr>
          </a:p>
          <a:p>
            <a:r>
              <a:rPr lang="es-ES" sz="2000" dirty="0" smtClean="0">
                <a:latin typeface="Times New Roman" pitchFamily="18" charset="0"/>
                <a:cs typeface="Times New Roman" pitchFamily="18" charset="0"/>
              </a:rPr>
              <a:t>Vídeo 1: ¿Qué es la web 2.0?</a:t>
            </a:r>
          </a:p>
          <a:p>
            <a:pPr lvl="2">
              <a:buFont typeface="Wingdings" pitchFamily="2" charset="2"/>
              <a:buNone/>
            </a:pPr>
            <a:r>
              <a:rPr lang="es-ES" sz="2000" dirty="0" smtClean="0">
                <a:latin typeface="Times New Roman" pitchFamily="18" charset="0"/>
                <a:cs typeface="Times New Roman" pitchFamily="18" charset="0"/>
                <a:hlinkClick r:id="rId3"/>
              </a:rPr>
              <a:t>http://www.youtube.com/watch?v=YeoCu3yGvew&amp;feature=related</a:t>
            </a:r>
            <a:endParaRPr lang="es-ES" sz="2000" dirty="0" smtClean="0">
              <a:latin typeface="Times New Roman" pitchFamily="18" charset="0"/>
              <a:cs typeface="Times New Roman" pitchFamily="18" charset="0"/>
            </a:endParaRPr>
          </a:p>
          <a:p>
            <a:endParaRPr lang="es-ES" sz="2000" dirty="0" smtClean="0">
              <a:latin typeface="Times New Roman" pitchFamily="18" charset="0"/>
              <a:cs typeface="Times New Roman" pitchFamily="18" charset="0"/>
            </a:endParaRPr>
          </a:p>
          <a:p>
            <a:r>
              <a:rPr lang="es-ES" sz="2000" dirty="0" smtClean="0">
                <a:latin typeface="Times New Roman" pitchFamily="18" charset="0"/>
                <a:cs typeface="Times New Roman" pitchFamily="18" charset="0"/>
              </a:rPr>
              <a:t>Vídeo 2:  La revolución social en Internet</a:t>
            </a:r>
          </a:p>
          <a:p>
            <a:pPr lvl="2">
              <a:buFont typeface="Wingdings" pitchFamily="2" charset="2"/>
              <a:buNone/>
            </a:pPr>
            <a:r>
              <a:rPr lang="es-ES" sz="2000" dirty="0" smtClean="0">
                <a:latin typeface="Times New Roman" pitchFamily="18" charset="0"/>
                <a:cs typeface="Times New Roman" pitchFamily="18" charset="0"/>
                <a:hlinkClick r:id="rId4"/>
              </a:rPr>
              <a:t>http://www.youtube.com/watch?v=OwWbvdllHVE&amp;feature=related</a:t>
            </a:r>
            <a:endParaRPr lang="es-ES" sz="2000" dirty="0" smtClean="0">
              <a:latin typeface="Times New Roman" pitchFamily="18" charset="0"/>
              <a:cs typeface="Times New Roman" pitchFamily="18" charset="0"/>
            </a:endParaRPr>
          </a:p>
          <a:p>
            <a:endParaRPr lang="es-ES" sz="2000" dirty="0" smtClean="0">
              <a:latin typeface="Times New Roman" pitchFamily="18" charset="0"/>
              <a:cs typeface="Times New Roman" pitchFamily="18" charset="0"/>
            </a:endParaRPr>
          </a:p>
          <a:p>
            <a:r>
              <a:rPr lang="es-ES" sz="2000" dirty="0" smtClean="0">
                <a:latin typeface="Times New Roman" pitchFamily="18" charset="0"/>
                <a:cs typeface="Times New Roman" pitchFamily="18" charset="0"/>
              </a:rPr>
              <a:t>Presentación: Web 2.0: desafíos y beneficios.</a:t>
            </a:r>
          </a:p>
          <a:p>
            <a:pPr lvl="2">
              <a:buFont typeface="Wingdings" pitchFamily="2" charset="2"/>
              <a:buNone/>
            </a:pPr>
            <a:r>
              <a:rPr lang="es-ES" sz="2000" dirty="0" smtClean="0">
                <a:latin typeface="Times New Roman" pitchFamily="18" charset="0"/>
                <a:cs typeface="Times New Roman" pitchFamily="18" charset="0"/>
                <a:hlinkClick r:id="rId5"/>
              </a:rPr>
              <a:t>http://www.slideshare.net/lalunaesmilugar/web-20-presentacion-287644?src=embed</a:t>
            </a:r>
            <a:endParaRPr lang="es-ES" sz="2000" dirty="0">
              <a:latin typeface="Times New Roman" pitchFamily="18" charset="0"/>
              <a:cs typeface="Times New Roman" pitchFamily="18" charset="0"/>
            </a:endParaRPr>
          </a:p>
        </p:txBody>
      </p:sp>
      <p:pic>
        <p:nvPicPr>
          <p:cNvPr id="4" name="Picture 8" descr="sello gris"/>
          <p:cNvPicPr>
            <a:picLocks noChangeAspect="1" noChangeArrowheads="1"/>
          </p:cNvPicPr>
          <p:nvPr/>
        </p:nvPicPr>
        <p:blipFill>
          <a:blip r:embed="rId6" cstate="print">
            <a:clrChange>
              <a:clrFrom>
                <a:srgbClr val="010101"/>
              </a:clrFrom>
              <a:clrTo>
                <a:srgbClr val="010101">
                  <a:alpha val="0"/>
                </a:srgbClr>
              </a:clrTo>
            </a:clrChange>
            <a:lum bright="6000"/>
          </a:blip>
          <a:srcRect l="50491" r="-983" b="63314"/>
          <a:stretch>
            <a:fillRect/>
          </a:stretch>
        </p:blipFill>
        <p:spPr bwMode="auto">
          <a:xfrm>
            <a:off x="0" y="5643578"/>
            <a:ext cx="1545660"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1571612"/>
            <a:ext cx="8572560" cy="3970318"/>
          </a:xfrm>
          <a:prstGeom prst="rect">
            <a:avLst/>
          </a:prstGeom>
        </p:spPr>
        <p:txBody>
          <a:bodyPr wrap="square">
            <a:spAutoFit/>
          </a:bodyPr>
          <a:lstStyle/>
          <a:p>
            <a:pPr algn="just"/>
            <a:r>
              <a:rPr lang="es-ES" sz="2800" dirty="0" smtClean="0">
                <a:latin typeface="Times New Roman" pitchFamily="18" charset="0"/>
                <a:cs typeface="Times New Roman" pitchFamily="18" charset="0"/>
              </a:rPr>
              <a:t>Actividad 1.- </a:t>
            </a:r>
          </a:p>
          <a:p>
            <a:pPr algn="just"/>
            <a:r>
              <a:rPr lang="es-ES" sz="2800" dirty="0" smtClean="0">
                <a:latin typeface="Times New Roman" pitchFamily="18" charset="0"/>
                <a:cs typeface="Times New Roman" pitchFamily="18" charset="0"/>
              </a:rPr>
              <a:t>Crea tu propio blog en </a:t>
            </a:r>
            <a:r>
              <a:rPr lang="es-ES" sz="2800" dirty="0" err="1" smtClean="0">
                <a:latin typeface="Times New Roman" pitchFamily="18" charset="0"/>
                <a:cs typeface="Times New Roman" pitchFamily="18" charset="0"/>
              </a:rPr>
              <a:t>Wordpress</a:t>
            </a:r>
            <a:r>
              <a:rPr lang="es-ES" sz="2800" dirty="0" smtClean="0">
                <a:latin typeface="Times New Roman" pitchFamily="18" charset="0"/>
                <a:cs typeface="Times New Roman" pitchFamily="18" charset="0"/>
              </a:rPr>
              <a:t>. </a:t>
            </a:r>
          </a:p>
          <a:p>
            <a:pPr algn="just"/>
            <a:r>
              <a:rPr lang="es-ES" sz="2800" dirty="0" smtClean="0">
                <a:latin typeface="Times New Roman" pitchFamily="18" charset="0"/>
                <a:cs typeface="Times New Roman" pitchFamily="18" charset="0"/>
              </a:rPr>
              <a:t>Publica en tu blog un primer mensaje de bienvenida donde además justifiques la finalidad con la que lo utilizarás. </a:t>
            </a:r>
          </a:p>
          <a:p>
            <a:pPr algn="just"/>
            <a:r>
              <a:rPr lang="es-ES" sz="2800" dirty="0" smtClean="0">
                <a:latin typeface="Times New Roman" pitchFamily="18" charset="0"/>
                <a:cs typeface="Times New Roman" pitchFamily="18" charset="0"/>
              </a:rPr>
              <a:t>Añádele alguna imagen. </a:t>
            </a:r>
          </a:p>
          <a:p>
            <a:pPr algn="just"/>
            <a:r>
              <a:rPr lang="es-ES" sz="2800" dirty="0" smtClean="0">
                <a:latin typeface="Times New Roman" pitchFamily="18" charset="0"/>
                <a:cs typeface="Times New Roman" pitchFamily="18" charset="0"/>
              </a:rPr>
              <a:t>Envía la dirección URL de tu blog al blog del máster.</a:t>
            </a:r>
          </a:p>
          <a:p>
            <a:pPr algn="just"/>
            <a:r>
              <a:rPr lang="es-ES" sz="2800" dirty="0" smtClean="0">
                <a:latin typeface="Times New Roman" pitchFamily="18" charset="0"/>
                <a:cs typeface="Times New Roman" pitchFamily="18" charset="0"/>
                <a:hlinkClick r:id="rId2"/>
              </a:rPr>
              <a:t>http://mastersecundaria.wordpress.com/</a:t>
            </a:r>
            <a:endParaRPr lang="es-ES" sz="2800" dirty="0" smtClean="0">
              <a:latin typeface="Times New Roman" pitchFamily="18" charset="0"/>
              <a:cs typeface="Times New Roman" pitchFamily="18" charset="0"/>
            </a:endParaRPr>
          </a:p>
          <a:p>
            <a:pPr algn="just"/>
            <a:r>
              <a:rPr lang="es-ES" sz="2800" dirty="0" smtClean="0">
                <a:latin typeface="Times New Roman" pitchFamily="18" charset="0"/>
                <a:cs typeface="Times New Roman" pitchFamily="18" charset="0"/>
              </a:rPr>
              <a:t>Visita el blog de al menos un compañero del curso y envía un comentario a alguno de sus post.</a:t>
            </a:r>
            <a:endParaRPr lang="es-E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28662" y="520086"/>
            <a:ext cx="7643866" cy="5632311"/>
          </a:xfrm>
          <a:prstGeom prst="rect">
            <a:avLst/>
          </a:prstGeom>
        </p:spPr>
        <p:txBody>
          <a:bodyPr wrap="square">
            <a:spAutoFit/>
          </a:bodyPr>
          <a:lstStyle/>
          <a:p>
            <a:r>
              <a:rPr lang="es-ES" dirty="0">
                <a:latin typeface="Times New Roman" pitchFamily="18" charset="0"/>
                <a:cs typeface="Times New Roman" pitchFamily="18" charset="0"/>
              </a:rPr>
              <a:t>Los blog educativos no responden a un único formato, los hay que recopilan recursos educativos,  blogs de aula, blogs de profesores, blogs de proyectos…</a:t>
            </a: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Un</a:t>
            </a:r>
            <a:r>
              <a:rPr lang="es-ES" dirty="0">
                <a:latin typeface="Times New Roman" pitchFamily="18" charset="0"/>
                <a:cs typeface="Times New Roman" pitchFamily="18" charset="0"/>
              </a:rPr>
              <a:t> </a:t>
            </a:r>
            <a:r>
              <a:rPr lang="es-ES" b="1" dirty="0" err="1">
                <a:latin typeface="Times New Roman" pitchFamily="18" charset="0"/>
                <a:cs typeface="Times New Roman" pitchFamily="18" charset="0"/>
              </a:rPr>
              <a:t>blogfesor</a:t>
            </a:r>
            <a:r>
              <a:rPr lang="es-ES" b="1" dirty="0">
                <a:latin typeface="Times New Roman" pitchFamily="18" charset="0"/>
                <a:cs typeface="Times New Roman" pitchFamily="18" charset="0"/>
              </a:rPr>
              <a:t> o </a:t>
            </a:r>
            <a:r>
              <a:rPr lang="es-ES" b="1" dirty="0" err="1">
                <a:latin typeface="Times New Roman" pitchFamily="18" charset="0"/>
                <a:cs typeface="Times New Roman" pitchFamily="18" charset="0"/>
              </a:rPr>
              <a:t>blogfesora</a:t>
            </a:r>
            <a:r>
              <a:rPr lang="es-ES" b="1" dirty="0">
                <a:latin typeface="Times New Roman" pitchFamily="18" charset="0"/>
                <a:cs typeface="Times New Roman" pitchFamily="18" charset="0"/>
              </a:rPr>
              <a:t> </a:t>
            </a:r>
            <a:r>
              <a:rPr lang="es-ES" dirty="0">
                <a:latin typeface="Times New Roman" pitchFamily="18" charset="0"/>
                <a:cs typeface="Times New Roman" pitchFamily="18" charset="0"/>
              </a:rPr>
              <a:t>es un profesor o profesora que publica en un blog, compartiendo recursos educativos, materiales didácticos, ideas y colabora en la </a:t>
            </a:r>
            <a:r>
              <a:rPr lang="es-ES" b="1" dirty="0" err="1">
                <a:latin typeface="Times New Roman" pitchFamily="18" charset="0"/>
                <a:cs typeface="Times New Roman" pitchFamily="18" charset="0"/>
              </a:rPr>
              <a:t>edublogosfera</a:t>
            </a:r>
            <a:r>
              <a:rPr lang="es-ES" b="1" dirty="0">
                <a:latin typeface="Times New Roman" pitchFamily="18" charset="0"/>
                <a:cs typeface="Times New Roman" pitchFamily="18" charset="0"/>
              </a:rPr>
              <a:t>.</a:t>
            </a:r>
            <a:endParaRPr lang="es-ES" dirty="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La </a:t>
            </a:r>
            <a:r>
              <a:rPr lang="es-ES" dirty="0" err="1">
                <a:latin typeface="Times New Roman" pitchFamily="18" charset="0"/>
                <a:cs typeface="Times New Roman" pitchFamily="18" charset="0"/>
              </a:rPr>
              <a:t>edublogosfera</a:t>
            </a:r>
            <a:r>
              <a:rPr lang="es-ES" dirty="0">
                <a:latin typeface="Times New Roman" pitchFamily="18" charset="0"/>
                <a:cs typeface="Times New Roman" pitchFamily="18" charset="0"/>
              </a:rPr>
              <a:t> se compone de blogs educativos, </a:t>
            </a:r>
            <a:r>
              <a:rPr lang="es-ES" b="1" dirty="0">
                <a:latin typeface="Times New Roman" pitchFamily="18" charset="0"/>
                <a:cs typeface="Times New Roman" pitchFamily="18" charset="0"/>
              </a:rPr>
              <a:t>entrelazados </a:t>
            </a:r>
            <a:r>
              <a:rPr lang="es-ES" dirty="0">
                <a:latin typeface="Times New Roman" pitchFamily="18" charset="0"/>
                <a:cs typeface="Times New Roman" pitchFamily="18" charset="0"/>
              </a:rPr>
              <a:t>, que comparten recursos, opiniones, las aplicaciones didácticas de los blogs y de las herramientas de la web 2.0.</a:t>
            </a: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El </a:t>
            </a:r>
            <a:r>
              <a:rPr lang="es-ES" dirty="0" err="1">
                <a:latin typeface="Times New Roman" pitchFamily="18" charset="0"/>
                <a:cs typeface="Times New Roman" pitchFamily="18" charset="0"/>
              </a:rPr>
              <a:t>edublog</a:t>
            </a:r>
            <a:r>
              <a:rPr lang="es-ES" dirty="0">
                <a:latin typeface="Times New Roman" pitchFamily="18" charset="0"/>
                <a:cs typeface="Times New Roman" pitchFamily="18" charset="0"/>
              </a:rPr>
              <a:t>, por su formato, facilita la retroalimentación crítica como consecuencia de los comentarios de los lectores, dentro de una comunidad educativa sus usuarios y por ende sus creadores pueden ser profesores, alumnos, compañeros, padres o navegantes.</a:t>
            </a:r>
          </a:p>
          <a:p>
            <a:r>
              <a:rPr lang="es-ES" dirty="0">
                <a:latin typeface="Times New Roman" pitchFamily="18" charset="0"/>
                <a:cs typeface="Times New Roman" pitchFamily="18" charset="0"/>
              </a:rPr>
              <a:t/>
            </a:r>
            <a:br>
              <a:rPr lang="es-ES" dirty="0">
                <a:latin typeface="Times New Roman" pitchFamily="18" charset="0"/>
                <a:cs typeface="Times New Roman" pitchFamily="18" charset="0"/>
              </a:rPr>
            </a:br>
            <a:r>
              <a:rPr lang="es-ES" dirty="0">
                <a:latin typeface="Times New Roman" pitchFamily="18" charset="0"/>
                <a:cs typeface="Times New Roman" pitchFamily="18" charset="0"/>
              </a:rPr>
              <a:t>El </a:t>
            </a:r>
            <a:r>
              <a:rPr lang="es-ES" dirty="0" err="1">
                <a:latin typeface="Times New Roman" pitchFamily="18" charset="0"/>
                <a:cs typeface="Times New Roman" pitchFamily="18" charset="0"/>
              </a:rPr>
              <a:t>edublog</a:t>
            </a:r>
            <a:r>
              <a:rPr lang="es-ES" dirty="0">
                <a:latin typeface="Times New Roman" pitchFamily="18" charset="0"/>
                <a:cs typeface="Times New Roman" pitchFamily="18" charset="0"/>
              </a:rPr>
              <a:t>, por tanto, es un blog utilizado como recurso educativo por parte del profesor, como un medio de interacción directa alumno-profesor.</a:t>
            </a:r>
          </a:p>
          <a:p>
            <a:r>
              <a:rPr lang="es-ES" dirty="0">
                <a:latin typeface="Times New Roman" pitchFamily="18" charset="0"/>
                <a:cs typeface="Times New Roman" pitchFamily="18" charset="0"/>
              </a:rPr>
              <a:t>Y, el término </a:t>
            </a:r>
            <a:r>
              <a:rPr lang="es-ES" b="1" dirty="0" err="1">
                <a:latin typeface="Times New Roman" pitchFamily="18" charset="0"/>
                <a:cs typeface="Times New Roman" pitchFamily="18" charset="0"/>
              </a:rPr>
              <a:t>Pedablogía</a:t>
            </a:r>
            <a:r>
              <a:rPr lang="es-ES" b="1" dirty="0">
                <a:latin typeface="Times New Roman" pitchFamily="18" charset="0"/>
                <a:cs typeface="Times New Roman" pitchFamily="18" charset="0"/>
              </a:rPr>
              <a:t> </a:t>
            </a:r>
            <a:r>
              <a:rPr lang="es-ES" dirty="0">
                <a:latin typeface="Times New Roman" pitchFamily="18" charset="0"/>
                <a:cs typeface="Times New Roman" pitchFamily="18" charset="0"/>
              </a:rPr>
              <a:t>, acuñado por Benedicto González Vargas, se utiliza para definir el uso pedagógico del blog.</a:t>
            </a:r>
          </a:p>
        </p:txBody>
      </p:sp>
      <p:pic>
        <p:nvPicPr>
          <p:cNvPr id="4" name="Picture 8" descr="sello gris"/>
          <p:cNvPicPr>
            <a:picLocks noChangeAspect="1" noChangeArrowheads="1"/>
          </p:cNvPicPr>
          <p:nvPr/>
        </p:nvPicPr>
        <p:blipFill>
          <a:blip r:embed="rId2" cstate="print">
            <a:clrChange>
              <a:clrFrom>
                <a:srgbClr val="010101"/>
              </a:clrFrom>
              <a:clrTo>
                <a:srgbClr val="010101">
                  <a:alpha val="0"/>
                </a:srgbClr>
              </a:clrTo>
            </a:clrChange>
            <a:lum bright="6000"/>
          </a:blip>
          <a:srcRect l="50491" r="-983" b="63314"/>
          <a:stretch>
            <a:fillRect/>
          </a:stretch>
        </p:blipFill>
        <p:spPr bwMode="auto">
          <a:xfrm>
            <a:off x="0" y="5643578"/>
            <a:ext cx="1545660"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539750" y="714356"/>
            <a:ext cx="8229600" cy="5040312"/>
          </a:xfrm>
          <a:prstGeom prst="rect">
            <a:avLst/>
          </a:prstGeom>
        </p:spPr>
        <p:txBody>
          <a:bodyPr>
            <a:normAutofit lnSpcReduction="10000"/>
          </a:bodyPr>
          <a:lstStyle/>
          <a:p>
            <a:pPr marL="292100" marR="0" lvl="0" indent="-292100" algn="l" defTabSz="914400" rtl="0" eaLnBrk="1" fontAlgn="auto" latinLnBrk="0" hangingPunct="1">
              <a:lnSpc>
                <a:spcPct val="90000"/>
              </a:lnSpc>
              <a:spcBef>
                <a:spcPts val="0"/>
              </a:spcBef>
              <a:spcAft>
                <a:spcPts val="0"/>
              </a:spcAft>
              <a:buClr>
                <a:schemeClr val="accent1"/>
              </a:buClr>
              <a:buSzPct val="70000"/>
              <a:tabLst/>
              <a:defRPr/>
            </a:pPr>
            <a:r>
              <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rPr>
              <a:t>TIPOLOGÍA</a:t>
            </a:r>
            <a:r>
              <a:rPr kumimoji="0" lang="es-ES" sz="2000" b="0" i="0" u="none" strike="noStrike" kern="1200" cap="none" spc="0" normalizeH="0" noProof="0" dirty="0" smtClean="0">
                <a:ln>
                  <a:noFill/>
                </a:ln>
                <a:solidFill>
                  <a:schemeClr val="tx1"/>
                </a:solidFill>
                <a:uLnTx/>
                <a:uFillTx/>
                <a:latin typeface="Times New Roman" pitchFamily="18" charset="0"/>
                <a:cs typeface="Times New Roman" pitchFamily="18" charset="0"/>
              </a:rPr>
              <a:t> EDUBLOGS</a:t>
            </a:r>
          </a:p>
          <a:p>
            <a:pPr marL="292100" marR="0" lvl="0" indent="-292100" algn="l" defTabSz="914400" rtl="0" eaLnBrk="1" fontAlgn="auto" latinLnBrk="0" hangingPunct="1">
              <a:lnSpc>
                <a:spcPct val="90000"/>
              </a:lnSpc>
              <a:spcBef>
                <a:spcPts val="0"/>
              </a:spcBef>
              <a:spcAft>
                <a:spcPts val="0"/>
              </a:spcAft>
              <a:buClr>
                <a:schemeClr val="accent1"/>
              </a:buClr>
              <a:buSzPct val="70000"/>
              <a:buFont typeface="Wingdings 2"/>
              <a:buChar char=""/>
              <a:tabLst/>
              <a:defRPr/>
            </a:pPr>
            <a:endParaRPr lang="es-ES" sz="2000" baseline="0" dirty="0" smtClean="0">
              <a:latin typeface="Times New Roman" pitchFamily="18" charset="0"/>
              <a:cs typeface="Times New Roman" pitchFamily="18" charset="0"/>
            </a:endParaRPr>
          </a:p>
          <a:p>
            <a:pPr marL="292100" marR="0" lvl="0" indent="-292100" algn="l" defTabSz="914400" rtl="0" eaLnBrk="1" fontAlgn="auto" latinLnBrk="0" hangingPunct="1">
              <a:lnSpc>
                <a:spcPct val="90000"/>
              </a:lnSpc>
              <a:spcBef>
                <a:spcPts val="0"/>
              </a:spcBef>
              <a:spcAft>
                <a:spcPts val="0"/>
              </a:spcAft>
              <a:buClr>
                <a:schemeClr val="accent1"/>
              </a:buClr>
              <a:buSzPct val="70000"/>
              <a:buFont typeface="Wingdings 2"/>
              <a:buChar char=""/>
              <a:tabLst/>
              <a:defRPr/>
            </a:pPr>
            <a:endPar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endParaRPr>
          </a:p>
          <a:p>
            <a:pPr marL="292100" marR="0" lvl="0" indent="-292100" algn="l" defTabSz="914400" rtl="0" eaLnBrk="1" fontAlgn="auto" latinLnBrk="0" hangingPunct="1">
              <a:lnSpc>
                <a:spcPct val="90000"/>
              </a:lnSpc>
              <a:spcBef>
                <a:spcPts val="0"/>
              </a:spcBef>
              <a:spcAft>
                <a:spcPts val="0"/>
              </a:spcAft>
              <a:buClr>
                <a:schemeClr val="accent1"/>
              </a:buClr>
              <a:buSzPct val="70000"/>
              <a:buFont typeface="Wingdings" pitchFamily="2" charset="2"/>
              <a:buChar char="ü"/>
              <a:tabLst/>
              <a:defRPr/>
            </a:pPr>
            <a:r>
              <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rPr>
              <a:t>Blog personal</a:t>
            </a:r>
          </a:p>
          <a:p>
            <a:pPr marL="822960" marR="0" lvl="2" indent="-192024" algn="l" defTabSz="914400" rtl="0" eaLnBrk="1" fontAlgn="auto" latinLnBrk="0" hangingPunct="1">
              <a:lnSpc>
                <a:spcPct val="90000"/>
              </a:lnSpc>
              <a:spcBef>
                <a:spcPts val="400"/>
              </a:spcBef>
              <a:spcAft>
                <a:spcPts val="0"/>
              </a:spcAft>
              <a:buClr>
                <a:schemeClr val="accent3"/>
              </a:buClr>
              <a:buSzPct val="100000"/>
              <a:buFont typeface="Wingdings" pitchFamily="2" charset="2"/>
              <a:buChar char="ü"/>
              <a:tabLst/>
              <a:defRPr/>
            </a:pPr>
            <a:r>
              <a:rPr kumimoji="0" lang="en-GB"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hlinkClick r:id="rId2"/>
              </a:rPr>
              <a:t>http://romera.blogspot.com/</a:t>
            </a:r>
            <a:endPar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endParaRPr>
          </a:p>
          <a:p>
            <a:pPr marL="292100" marR="0" lvl="0" indent="-292100" algn="l" defTabSz="914400" rtl="0" eaLnBrk="1" fontAlgn="auto" latinLnBrk="0" hangingPunct="1">
              <a:lnSpc>
                <a:spcPct val="90000"/>
              </a:lnSpc>
              <a:spcBef>
                <a:spcPts val="0"/>
              </a:spcBef>
              <a:spcAft>
                <a:spcPts val="0"/>
              </a:spcAft>
              <a:buClr>
                <a:schemeClr val="accent1"/>
              </a:buClr>
              <a:buSzPct val="70000"/>
              <a:buFont typeface="Wingdings" pitchFamily="2" charset="2"/>
              <a:buChar char="ü"/>
              <a:tabLst/>
              <a:defRPr/>
            </a:pPr>
            <a:endPar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endParaRPr>
          </a:p>
          <a:p>
            <a:pPr marL="292100" marR="0" lvl="0" indent="-292100" algn="l" defTabSz="914400" rtl="0" eaLnBrk="1" fontAlgn="auto" latinLnBrk="0" hangingPunct="1">
              <a:lnSpc>
                <a:spcPct val="90000"/>
              </a:lnSpc>
              <a:spcBef>
                <a:spcPts val="0"/>
              </a:spcBef>
              <a:spcAft>
                <a:spcPts val="0"/>
              </a:spcAft>
              <a:buClr>
                <a:schemeClr val="accent1"/>
              </a:buClr>
              <a:buSzPct val="70000"/>
              <a:buFont typeface="Wingdings" pitchFamily="2" charset="2"/>
              <a:buChar char="ü"/>
              <a:tabLst/>
              <a:defRPr/>
            </a:pPr>
            <a:r>
              <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rPr>
              <a:t>Blog de centro</a:t>
            </a:r>
          </a:p>
          <a:p>
            <a:pPr marL="822960" marR="0" lvl="2" indent="-192024" algn="l" defTabSz="914400" rtl="0" eaLnBrk="1" fontAlgn="auto" latinLnBrk="0" hangingPunct="1">
              <a:lnSpc>
                <a:spcPct val="90000"/>
              </a:lnSpc>
              <a:spcBef>
                <a:spcPts val="400"/>
              </a:spcBef>
              <a:spcAft>
                <a:spcPts val="0"/>
              </a:spcAft>
              <a:buClr>
                <a:schemeClr val="accent3"/>
              </a:buClr>
              <a:buSzPct val="100000"/>
              <a:buFont typeface="Wingdings" pitchFamily="2" charset="2"/>
              <a:buChar char="ü"/>
              <a:tabLst/>
              <a:defRPr/>
            </a:pPr>
            <a:r>
              <a:rPr kumimoji="0" lang="fr-FR"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hlinkClick r:id="rId3"/>
              </a:rPr>
              <a:t>http://www.iestorredelprado.net/bitacora/</a:t>
            </a:r>
            <a:endPar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endParaRPr>
          </a:p>
          <a:p>
            <a:pPr marL="292100" marR="0" lvl="0" indent="-292100" algn="l" defTabSz="914400" rtl="0" eaLnBrk="1" fontAlgn="auto" latinLnBrk="0" hangingPunct="1">
              <a:lnSpc>
                <a:spcPct val="90000"/>
              </a:lnSpc>
              <a:spcBef>
                <a:spcPts val="0"/>
              </a:spcBef>
              <a:spcAft>
                <a:spcPts val="0"/>
              </a:spcAft>
              <a:buClr>
                <a:schemeClr val="accent1"/>
              </a:buClr>
              <a:buSzPct val="70000"/>
              <a:buFont typeface="Wingdings" pitchFamily="2" charset="2"/>
              <a:buChar char="ü"/>
              <a:tabLst/>
              <a:defRPr/>
            </a:pPr>
            <a:endPar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endParaRPr>
          </a:p>
          <a:p>
            <a:pPr marL="292100" marR="0" lvl="0" indent="-292100" algn="l" defTabSz="914400" rtl="0" eaLnBrk="1" fontAlgn="auto" latinLnBrk="0" hangingPunct="1">
              <a:lnSpc>
                <a:spcPct val="90000"/>
              </a:lnSpc>
              <a:spcBef>
                <a:spcPts val="0"/>
              </a:spcBef>
              <a:spcAft>
                <a:spcPts val="0"/>
              </a:spcAft>
              <a:buClr>
                <a:schemeClr val="accent1"/>
              </a:buClr>
              <a:buSzPct val="70000"/>
              <a:buFont typeface="Wingdings" pitchFamily="2" charset="2"/>
              <a:buChar char="ü"/>
              <a:tabLst/>
              <a:defRPr/>
            </a:pPr>
            <a:r>
              <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rPr>
              <a:t>Blog de profesor</a:t>
            </a:r>
          </a:p>
          <a:p>
            <a:pPr marL="822960" marR="0" lvl="2" indent="-192024" algn="l" defTabSz="914400" rtl="0" eaLnBrk="1" fontAlgn="auto" latinLnBrk="0" hangingPunct="1">
              <a:lnSpc>
                <a:spcPct val="90000"/>
              </a:lnSpc>
              <a:spcBef>
                <a:spcPts val="400"/>
              </a:spcBef>
              <a:spcAft>
                <a:spcPts val="0"/>
              </a:spcAft>
              <a:buClr>
                <a:schemeClr val="accent3"/>
              </a:buClr>
              <a:buSzPct val="100000"/>
              <a:buFont typeface="Wingdings" pitchFamily="2" charset="2"/>
              <a:buChar char="ü"/>
              <a:tabLst/>
              <a:defRPr/>
            </a:pPr>
            <a:r>
              <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hlinkClick r:id="rId4"/>
              </a:rPr>
              <a:t>http://tics4.blogspot.com</a:t>
            </a:r>
            <a:endPar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endParaRPr>
          </a:p>
          <a:p>
            <a:pPr marL="292100" marR="0" lvl="0" indent="-292100" algn="l" defTabSz="914400" rtl="0" eaLnBrk="1" fontAlgn="auto" latinLnBrk="0" hangingPunct="1">
              <a:lnSpc>
                <a:spcPct val="90000"/>
              </a:lnSpc>
              <a:spcBef>
                <a:spcPts val="0"/>
              </a:spcBef>
              <a:spcAft>
                <a:spcPts val="0"/>
              </a:spcAft>
              <a:buClr>
                <a:schemeClr val="accent1"/>
              </a:buClr>
              <a:buSzPct val="70000"/>
              <a:buFont typeface="Wingdings" pitchFamily="2" charset="2"/>
              <a:buChar char="ü"/>
              <a:tabLst/>
              <a:defRPr/>
            </a:pPr>
            <a:endPar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endParaRPr>
          </a:p>
          <a:p>
            <a:pPr marL="292100" marR="0" lvl="0" indent="-292100" algn="l" defTabSz="914400" rtl="0" eaLnBrk="1" fontAlgn="auto" latinLnBrk="0" hangingPunct="1">
              <a:lnSpc>
                <a:spcPct val="90000"/>
              </a:lnSpc>
              <a:spcBef>
                <a:spcPts val="0"/>
              </a:spcBef>
              <a:spcAft>
                <a:spcPts val="0"/>
              </a:spcAft>
              <a:buClr>
                <a:schemeClr val="accent1"/>
              </a:buClr>
              <a:buSzPct val="70000"/>
              <a:buFont typeface="Wingdings" pitchFamily="2" charset="2"/>
              <a:buChar char="ü"/>
              <a:tabLst/>
              <a:defRPr/>
            </a:pPr>
            <a:r>
              <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rPr>
              <a:t>Blog de aula</a:t>
            </a:r>
          </a:p>
          <a:p>
            <a:pPr marL="822960" marR="0" lvl="2" indent="-192024" algn="l" defTabSz="914400" rtl="0" eaLnBrk="1" fontAlgn="auto" latinLnBrk="0" hangingPunct="1">
              <a:lnSpc>
                <a:spcPct val="90000"/>
              </a:lnSpc>
              <a:spcBef>
                <a:spcPts val="400"/>
              </a:spcBef>
              <a:spcAft>
                <a:spcPts val="0"/>
              </a:spcAft>
              <a:buClr>
                <a:schemeClr val="accent3"/>
              </a:buClr>
              <a:buSzPct val="100000"/>
              <a:buFont typeface="Wingdings" pitchFamily="2" charset="2"/>
              <a:buChar char="ü"/>
              <a:tabLst/>
              <a:defRPr/>
            </a:pPr>
            <a:r>
              <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hlinkClick r:id="rId5"/>
              </a:rPr>
              <a:t>http://arrukero.com/blogdeclase/</a:t>
            </a:r>
            <a:endPar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endParaRPr>
          </a:p>
          <a:p>
            <a:pPr marL="292100" marR="0" lvl="0" indent="-292100" algn="l" defTabSz="914400" rtl="0" eaLnBrk="1" fontAlgn="auto" latinLnBrk="0" hangingPunct="1">
              <a:lnSpc>
                <a:spcPct val="90000"/>
              </a:lnSpc>
              <a:spcBef>
                <a:spcPts val="0"/>
              </a:spcBef>
              <a:spcAft>
                <a:spcPts val="0"/>
              </a:spcAft>
              <a:buClr>
                <a:schemeClr val="accent1"/>
              </a:buClr>
              <a:buSzPct val="70000"/>
              <a:buFont typeface="Wingdings" pitchFamily="2" charset="2"/>
              <a:buChar char="ü"/>
              <a:tabLst/>
              <a:defRPr/>
            </a:pPr>
            <a:endPar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endParaRPr>
          </a:p>
          <a:p>
            <a:pPr marL="292100" marR="0" lvl="0" indent="-292100" algn="l" defTabSz="914400" rtl="0" eaLnBrk="1" fontAlgn="auto" latinLnBrk="0" hangingPunct="1">
              <a:lnSpc>
                <a:spcPct val="90000"/>
              </a:lnSpc>
              <a:spcBef>
                <a:spcPts val="0"/>
              </a:spcBef>
              <a:spcAft>
                <a:spcPts val="0"/>
              </a:spcAft>
              <a:buClr>
                <a:schemeClr val="accent1"/>
              </a:buClr>
              <a:buSzPct val="70000"/>
              <a:buFont typeface="Wingdings" pitchFamily="2" charset="2"/>
              <a:buChar char="ü"/>
              <a:tabLst/>
              <a:defRPr/>
            </a:pPr>
            <a:r>
              <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rPr>
              <a:t>Blog de alumno</a:t>
            </a:r>
          </a:p>
          <a:p>
            <a:pPr marL="822960" marR="0" lvl="2" indent="-192024" algn="l" defTabSz="914400" rtl="0" eaLnBrk="1" fontAlgn="auto" latinLnBrk="0" hangingPunct="1">
              <a:lnSpc>
                <a:spcPct val="90000"/>
              </a:lnSpc>
              <a:spcBef>
                <a:spcPts val="400"/>
              </a:spcBef>
              <a:spcAft>
                <a:spcPts val="0"/>
              </a:spcAft>
              <a:buClr>
                <a:schemeClr val="accent3"/>
              </a:buClr>
              <a:buSzPct val="100000"/>
              <a:buFont typeface="Wingdings" pitchFamily="2" charset="2"/>
              <a:buChar char="ü"/>
              <a:tabLst/>
              <a:defRPr/>
            </a:pPr>
            <a:r>
              <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hlinkClick r:id="rId6"/>
              </a:rPr>
              <a:t>http://hirugarrena.nireblog.com/</a:t>
            </a:r>
            <a:endPar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endParaRPr>
          </a:p>
          <a:p>
            <a:pPr marL="822960" marR="0" lvl="2" indent="-192024" algn="l" defTabSz="914400" rtl="0" eaLnBrk="1" fontAlgn="auto" latinLnBrk="0" hangingPunct="1">
              <a:lnSpc>
                <a:spcPct val="90000"/>
              </a:lnSpc>
              <a:spcBef>
                <a:spcPts val="400"/>
              </a:spcBef>
              <a:spcAft>
                <a:spcPts val="0"/>
              </a:spcAft>
              <a:buClr>
                <a:schemeClr val="accent3"/>
              </a:buClr>
              <a:buSzPct val="100000"/>
              <a:buFont typeface="Wingdings" pitchFamily="2" charset="2"/>
              <a:buChar char="ü"/>
              <a:tabLst/>
              <a:defRPr/>
            </a:pPr>
            <a:r>
              <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hlinkClick r:id="rId7"/>
              </a:rPr>
              <a:t>http://tamacs.nireblog.com/</a:t>
            </a:r>
            <a:endPar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endParaRPr>
          </a:p>
          <a:p>
            <a:pPr marL="822960" marR="0" lvl="2" indent="-192024" algn="l" defTabSz="914400" rtl="0" eaLnBrk="1" fontAlgn="auto" latinLnBrk="0" hangingPunct="1">
              <a:lnSpc>
                <a:spcPct val="90000"/>
              </a:lnSpc>
              <a:spcBef>
                <a:spcPts val="400"/>
              </a:spcBef>
              <a:spcAft>
                <a:spcPts val="0"/>
              </a:spcAft>
              <a:buClr>
                <a:schemeClr val="accent3"/>
              </a:buClr>
              <a:buSzPct val="100000"/>
              <a:buFont typeface="Wingdings" pitchFamily="2" charset="2"/>
              <a:buNone/>
              <a:tabLst/>
              <a:defRPr/>
            </a:pPr>
            <a:endParaRPr kumimoji="0" lang="es-ES" sz="2000" b="0" i="0" u="none" strike="noStrike" kern="1200" cap="none" spc="0" normalizeH="0" baseline="0" noProof="0" dirty="0" smtClean="0">
              <a:ln>
                <a:noFill/>
              </a:ln>
              <a:solidFill>
                <a:schemeClr val="tx1"/>
              </a:solidFill>
              <a:uLnTx/>
              <a:uFillTx/>
              <a:latin typeface="Times New Roman" pitchFamily="18" charset="0"/>
              <a:cs typeface="Times New Roman" pitchFamily="18" charset="0"/>
            </a:endParaRPr>
          </a:p>
          <a:p>
            <a:pPr marL="640080" marR="0" lvl="1" indent="-228600" algn="l" defTabSz="914400" rtl="0" eaLnBrk="1" fontAlgn="auto" latinLnBrk="0" hangingPunct="1">
              <a:lnSpc>
                <a:spcPct val="90000"/>
              </a:lnSpc>
              <a:spcBef>
                <a:spcPts val="400"/>
              </a:spcBef>
              <a:spcAft>
                <a:spcPts val="0"/>
              </a:spcAft>
              <a:buClr>
                <a:schemeClr val="accent2"/>
              </a:buClr>
              <a:buSzPct val="90000"/>
              <a:buFont typeface="Wingdings" pitchFamily="2" charset="2"/>
              <a:buNone/>
              <a:tabLst/>
              <a:defRPr/>
            </a:pPr>
            <a:endParaRPr kumimoji="0" lang="es-ES" sz="2000" b="0" i="0" u="none" strike="noStrike" kern="1200" cap="none" spc="0" normalizeH="0" baseline="0" noProof="0" dirty="0">
              <a:ln>
                <a:noFill/>
              </a:ln>
              <a:solidFill>
                <a:schemeClr val="tx1"/>
              </a:solidFill>
              <a:uLnTx/>
              <a:uFillTx/>
              <a:latin typeface="Times New Roman" pitchFamily="18" charset="0"/>
              <a:cs typeface="Times New Roman" pitchFamily="18" charset="0"/>
            </a:endParaRPr>
          </a:p>
        </p:txBody>
      </p:sp>
      <p:pic>
        <p:nvPicPr>
          <p:cNvPr id="4" name="Picture 8" descr="sello gris"/>
          <p:cNvPicPr>
            <a:picLocks noChangeAspect="1" noChangeArrowheads="1"/>
          </p:cNvPicPr>
          <p:nvPr/>
        </p:nvPicPr>
        <p:blipFill>
          <a:blip r:embed="rId8" cstate="print">
            <a:clrChange>
              <a:clrFrom>
                <a:srgbClr val="010101"/>
              </a:clrFrom>
              <a:clrTo>
                <a:srgbClr val="010101">
                  <a:alpha val="0"/>
                </a:srgbClr>
              </a:clrTo>
            </a:clrChange>
            <a:lum bright="6000"/>
          </a:blip>
          <a:srcRect l="50491" r="-983" b="63314"/>
          <a:stretch>
            <a:fillRect/>
          </a:stretch>
        </p:blipFill>
        <p:spPr bwMode="auto">
          <a:xfrm>
            <a:off x="0" y="5643578"/>
            <a:ext cx="1545660"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85786" y="1370002"/>
            <a:ext cx="7572428" cy="3416320"/>
          </a:xfrm>
          <a:prstGeom prst="rect">
            <a:avLst/>
          </a:prstGeom>
        </p:spPr>
        <p:txBody>
          <a:bodyPr wrap="square">
            <a:spAutoFit/>
          </a:bodyPr>
          <a:lstStyle/>
          <a:p>
            <a:r>
              <a:rPr lang="es-ES" dirty="0">
                <a:latin typeface="Times New Roman" pitchFamily="18" charset="0"/>
                <a:cs typeface="Times New Roman" pitchFamily="18" charset="0"/>
              </a:rPr>
              <a:t>Un wiki es un documento web que se puede </a:t>
            </a:r>
            <a:r>
              <a:rPr lang="es-ES" b="1" dirty="0">
                <a:latin typeface="Times New Roman" pitchFamily="18" charset="0"/>
                <a:cs typeface="Times New Roman" pitchFamily="18" charset="0"/>
              </a:rPr>
              <a:t>modificar </a:t>
            </a:r>
            <a:r>
              <a:rPr lang="es-ES" dirty="0">
                <a:latin typeface="Times New Roman" pitchFamily="18" charset="0"/>
                <a:cs typeface="Times New Roman" pitchFamily="18" charset="0"/>
              </a:rPr>
              <a:t>de manera </a:t>
            </a:r>
            <a:r>
              <a:rPr lang="es-ES" b="1" dirty="0">
                <a:latin typeface="Times New Roman" pitchFamily="18" charset="0"/>
                <a:cs typeface="Times New Roman" pitchFamily="18" charset="0"/>
              </a:rPr>
              <a:t>colectiva </a:t>
            </a:r>
            <a:r>
              <a:rPr lang="es-ES" dirty="0">
                <a:latin typeface="Times New Roman" pitchFamily="18" charset="0"/>
                <a:cs typeface="Times New Roman" pitchFamily="18" charset="0"/>
              </a:rPr>
              <a:t>a través del navegador web.</a:t>
            </a: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El </a:t>
            </a:r>
            <a:r>
              <a:rPr lang="es-ES" dirty="0">
                <a:latin typeface="Times New Roman" pitchFamily="18" charset="0"/>
                <a:cs typeface="Times New Roman" pitchFamily="18" charset="0"/>
              </a:rPr>
              <a:t>término es de origen hawaiano y significa rápido.  </a:t>
            </a:r>
            <a:br>
              <a:rPr lang="es-ES" dirty="0">
                <a:latin typeface="Times New Roman" pitchFamily="18" charset="0"/>
                <a:cs typeface="Times New Roman" pitchFamily="18" charset="0"/>
              </a:rPr>
            </a:br>
            <a:r>
              <a:rPr lang="es-ES" dirty="0">
                <a:latin typeface="Times New Roman" pitchFamily="18" charset="0"/>
                <a:cs typeface="Times New Roman" pitchFamily="18" charset="0"/>
              </a:rPr>
              <a:t/>
            </a:r>
            <a:br>
              <a:rPr lang="es-ES" dirty="0">
                <a:latin typeface="Times New Roman" pitchFamily="18" charset="0"/>
                <a:cs typeface="Times New Roman" pitchFamily="18" charset="0"/>
              </a:rPr>
            </a:br>
            <a:r>
              <a:rPr lang="es-ES" dirty="0">
                <a:latin typeface="Times New Roman" pitchFamily="18" charset="0"/>
                <a:cs typeface="Times New Roman" pitchFamily="18" charset="0"/>
              </a:rPr>
              <a:t/>
            </a:r>
            <a:br>
              <a:rPr lang="es-ES" dirty="0">
                <a:latin typeface="Times New Roman" pitchFamily="18" charset="0"/>
                <a:cs typeface="Times New Roman" pitchFamily="18" charset="0"/>
              </a:rPr>
            </a:br>
            <a:r>
              <a:rPr lang="es-ES" dirty="0">
                <a:latin typeface="Times New Roman" pitchFamily="18" charset="0"/>
                <a:cs typeface="Times New Roman" pitchFamily="18" charset="0"/>
              </a:rPr>
              <a:t>Existen  </a:t>
            </a:r>
            <a:r>
              <a:rPr lang="es-ES" b="1" dirty="0" err="1">
                <a:latin typeface="Times New Roman" pitchFamily="18" charset="0"/>
                <a:cs typeface="Times New Roman" pitchFamily="18" charset="0"/>
              </a:rPr>
              <a:t>Wikilibros</a:t>
            </a:r>
            <a:r>
              <a:rPr lang="es-ES" b="1" dirty="0">
                <a:latin typeface="Times New Roman" pitchFamily="18" charset="0"/>
                <a:cs typeface="Times New Roman" pitchFamily="18" charset="0"/>
              </a:rPr>
              <a:t> </a:t>
            </a:r>
            <a:r>
              <a:rPr lang="es-ES" dirty="0">
                <a:latin typeface="Times New Roman" pitchFamily="18" charset="0"/>
                <a:cs typeface="Times New Roman" pitchFamily="18" charset="0"/>
              </a:rPr>
              <a:t>, </a:t>
            </a:r>
            <a:r>
              <a:rPr lang="es-ES" b="1" dirty="0" err="1">
                <a:latin typeface="Times New Roman" pitchFamily="18" charset="0"/>
                <a:cs typeface="Times New Roman" pitchFamily="18" charset="0"/>
              </a:rPr>
              <a:t>Wikinovelas</a:t>
            </a:r>
            <a:r>
              <a:rPr lang="es-ES" b="1" dirty="0">
                <a:latin typeface="Times New Roman" pitchFamily="18" charset="0"/>
                <a:cs typeface="Times New Roman" pitchFamily="18" charset="0"/>
              </a:rPr>
              <a:t> </a:t>
            </a:r>
            <a:r>
              <a:rPr lang="es-ES" dirty="0">
                <a:latin typeface="Times New Roman" pitchFamily="18" charset="0"/>
                <a:cs typeface="Times New Roman" pitchFamily="18" charset="0"/>
              </a:rPr>
              <a:t>o </a:t>
            </a:r>
            <a:r>
              <a:rPr lang="es-ES" b="1" dirty="0" err="1">
                <a:latin typeface="Times New Roman" pitchFamily="18" charset="0"/>
                <a:cs typeface="Times New Roman" pitchFamily="18" charset="0"/>
              </a:rPr>
              <a:t>Eduwikis</a:t>
            </a:r>
            <a:r>
              <a:rPr lang="es-ES" b="1" dirty="0">
                <a:latin typeface="Times New Roman" pitchFamily="18" charset="0"/>
                <a:cs typeface="Times New Roman" pitchFamily="18" charset="0"/>
              </a:rPr>
              <a:t> </a:t>
            </a:r>
            <a:r>
              <a:rPr lang="es-ES" dirty="0">
                <a:latin typeface="Times New Roman" pitchFamily="18" charset="0"/>
                <a:cs typeface="Times New Roman" pitchFamily="18" charset="0"/>
              </a:rPr>
              <a:t>.</a:t>
            </a:r>
          </a:p>
          <a:p>
            <a:r>
              <a:rPr lang="es-ES" dirty="0">
                <a:latin typeface="Times New Roman" pitchFamily="18" charset="0"/>
                <a:cs typeface="Times New Roman" pitchFamily="18" charset="0"/>
              </a:rPr>
              <a:t> </a:t>
            </a:r>
          </a:p>
          <a:p>
            <a:r>
              <a:rPr lang="es-ES" dirty="0">
                <a:latin typeface="Times New Roman" pitchFamily="18" charset="0"/>
                <a:cs typeface="Times New Roman" pitchFamily="18" charset="0"/>
              </a:rPr>
              <a:t> </a:t>
            </a:r>
          </a:p>
          <a:p>
            <a:r>
              <a:rPr lang="es-ES" dirty="0">
                <a:latin typeface="Times New Roman" pitchFamily="18" charset="0"/>
                <a:cs typeface="Times New Roman" pitchFamily="18" charset="0"/>
              </a:rPr>
              <a:t> </a:t>
            </a:r>
          </a:p>
          <a:p>
            <a:r>
              <a:rPr lang="es-ES" dirty="0">
                <a:latin typeface="Times New Roman" pitchFamily="18" charset="0"/>
                <a:cs typeface="Times New Roman" pitchFamily="18" charset="0"/>
              </a:rPr>
              <a:t>Por </a:t>
            </a:r>
            <a:r>
              <a:rPr lang="es-ES" b="1" dirty="0" err="1">
                <a:latin typeface="Times New Roman" pitchFamily="18" charset="0"/>
                <a:cs typeface="Times New Roman" pitchFamily="18" charset="0"/>
              </a:rPr>
              <a:t>eduwiki</a:t>
            </a:r>
            <a:r>
              <a:rPr lang="es-ES" b="1" dirty="0">
                <a:latin typeface="Times New Roman" pitchFamily="18" charset="0"/>
                <a:cs typeface="Times New Roman" pitchFamily="18" charset="0"/>
              </a:rPr>
              <a:t> </a:t>
            </a:r>
            <a:r>
              <a:rPr lang="es-ES" dirty="0">
                <a:latin typeface="Times New Roman" pitchFamily="18" charset="0"/>
                <a:cs typeface="Times New Roman" pitchFamily="18" charset="0"/>
              </a:rPr>
              <a:t>se entiende aquella wiki cuyo contenido es educativo y son resultado de la interacción en red del alumnado y profesorado.</a:t>
            </a:r>
          </a:p>
        </p:txBody>
      </p:sp>
      <p:pic>
        <p:nvPicPr>
          <p:cNvPr id="4" name="Picture 8" descr="sello gris"/>
          <p:cNvPicPr>
            <a:picLocks noChangeAspect="1" noChangeArrowheads="1"/>
          </p:cNvPicPr>
          <p:nvPr/>
        </p:nvPicPr>
        <p:blipFill>
          <a:blip r:embed="rId2" cstate="print">
            <a:clrChange>
              <a:clrFrom>
                <a:srgbClr val="010101"/>
              </a:clrFrom>
              <a:clrTo>
                <a:srgbClr val="010101">
                  <a:alpha val="0"/>
                </a:srgbClr>
              </a:clrTo>
            </a:clrChange>
            <a:lum bright="6000"/>
          </a:blip>
          <a:srcRect l="50491" r="-983" b="63314"/>
          <a:stretch>
            <a:fillRect/>
          </a:stretch>
        </p:blipFill>
        <p:spPr bwMode="auto">
          <a:xfrm>
            <a:off x="0" y="5643578"/>
            <a:ext cx="1545660"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57224" y="1214422"/>
            <a:ext cx="7786742" cy="4832092"/>
          </a:xfrm>
          <a:prstGeom prst="rect">
            <a:avLst/>
          </a:prstGeom>
        </p:spPr>
        <p:txBody>
          <a:bodyPr wrap="square">
            <a:spAutoFit/>
          </a:bodyPr>
          <a:lstStyle/>
          <a:p>
            <a:pPr algn="just"/>
            <a:r>
              <a:rPr lang="es-ES" sz="2800" dirty="0" smtClean="0">
                <a:latin typeface="Times New Roman" pitchFamily="18" charset="0"/>
                <a:cs typeface="Times New Roman" pitchFamily="18" charset="0"/>
              </a:rPr>
              <a:t>Actividad 2.- </a:t>
            </a:r>
          </a:p>
          <a:p>
            <a:pPr algn="just"/>
            <a:r>
              <a:rPr lang="es-ES" sz="2800" dirty="0" smtClean="0">
                <a:latin typeface="Times New Roman" pitchFamily="18" charset="0"/>
                <a:cs typeface="Times New Roman" pitchFamily="18" charset="0"/>
              </a:rPr>
              <a:t>Crea tu propio WIKI en WIKISPACE. </a:t>
            </a:r>
          </a:p>
          <a:p>
            <a:pPr algn="just"/>
            <a:r>
              <a:rPr lang="es-ES" sz="2800" dirty="0" smtClean="0">
                <a:latin typeface="Times New Roman" pitchFamily="18" charset="0"/>
                <a:cs typeface="Times New Roman" pitchFamily="18" charset="0"/>
              </a:rPr>
              <a:t>Publica un primer mensaje de bienvenida en la página HOME, donde además justifiques la finalidad con la que lo utilizarás. </a:t>
            </a:r>
          </a:p>
          <a:p>
            <a:pPr algn="just"/>
            <a:r>
              <a:rPr lang="es-ES" sz="2800" dirty="0" smtClean="0">
                <a:latin typeface="Times New Roman" pitchFamily="18" charset="0"/>
                <a:cs typeface="Times New Roman" pitchFamily="18" charset="0"/>
              </a:rPr>
              <a:t>Crea una página nueva y añade tu URL en los WIKIS de los compañeros y a la WIKI del máster.</a:t>
            </a:r>
          </a:p>
          <a:p>
            <a:pPr algn="just"/>
            <a:r>
              <a:rPr lang="es-ES" sz="2800" dirty="0" smtClean="0">
                <a:latin typeface="Times New Roman" pitchFamily="18" charset="0"/>
                <a:cs typeface="Times New Roman" pitchFamily="18" charset="0"/>
                <a:hlinkClick r:id="rId2"/>
              </a:rPr>
              <a:t>http://masterdesecundaria.wikispaces.com/</a:t>
            </a:r>
            <a:endParaRPr lang="es-ES" sz="2800" dirty="0" smtClean="0">
              <a:latin typeface="Times New Roman" pitchFamily="18" charset="0"/>
              <a:cs typeface="Times New Roman" pitchFamily="18" charset="0"/>
            </a:endParaRPr>
          </a:p>
          <a:p>
            <a:pPr algn="just"/>
            <a:endParaRPr lang="es-ES" sz="2800" dirty="0" smtClean="0">
              <a:latin typeface="Times New Roman" pitchFamily="18" charset="0"/>
              <a:cs typeface="Times New Roman" pitchFamily="18" charset="0"/>
            </a:endParaRPr>
          </a:p>
          <a:p>
            <a:pPr algn="just"/>
            <a:r>
              <a:rPr lang="es-ES" sz="2800" dirty="0" smtClean="0">
                <a:latin typeface="Times New Roman" pitchFamily="18" charset="0"/>
                <a:cs typeface="Times New Roman" pitchFamily="18" charset="0"/>
              </a:rPr>
              <a:t>Visita el WIKI de tus compañeros y añade algún comentario de interés y/o sugerencia.</a:t>
            </a:r>
            <a:endParaRPr lang="es-E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85786" y="1214422"/>
            <a:ext cx="8072494" cy="4093428"/>
          </a:xfrm>
          <a:prstGeom prst="rect">
            <a:avLst/>
          </a:prstGeom>
          <a:ln>
            <a:noFill/>
          </a:ln>
        </p:spPr>
        <p:txBody>
          <a:bodyPr wrap="square">
            <a:spAutoFit/>
          </a:bodyPr>
          <a:lstStyle/>
          <a:p>
            <a:r>
              <a:rPr lang="es-ES" sz="2000" b="1" dirty="0" smtClean="0">
                <a:latin typeface="Times New Roman" pitchFamily="18" charset="0"/>
                <a:cs typeface="Times New Roman" pitchFamily="18" charset="0"/>
              </a:rPr>
              <a:t>Lecturas recomendadas</a:t>
            </a:r>
          </a:p>
          <a:p>
            <a:endParaRPr lang="es-ES" sz="2000" b="1" dirty="0" smtClean="0">
              <a:latin typeface="Times New Roman" pitchFamily="18" charset="0"/>
              <a:cs typeface="Times New Roman" pitchFamily="18" charset="0"/>
            </a:endParaRPr>
          </a:p>
          <a:p>
            <a:pPr>
              <a:buFont typeface="Wingdings" pitchFamily="2" charset="2"/>
              <a:buChar char="ü"/>
            </a:pPr>
            <a:r>
              <a:rPr lang="es-ES" sz="2000" dirty="0">
                <a:latin typeface="Times New Roman" pitchFamily="18" charset="0"/>
                <a:cs typeface="Times New Roman" pitchFamily="18" charset="0"/>
              </a:rPr>
              <a:t>Tim </a:t>
            </a:r>
            <a:r>
              <a:rPr lang="es-ES" sz="2000" dirty="0" err="1">
                <a:latin typeface="Times New Roman" pitchFamily="18" charset="0"/>
                <a:cs typeface="Times New Roman" pitchFamily="18" charset="0"/>
              </a:rPr>
              <a:t>O'Really</a:t>
            </a:r>
            <a:r>
              <a:rPr lang="es-ES" sz="2000" dirty="0">
                <a:latin typeface="Times New Roman" pitchFamily="18" charset="0"/>
                <a:cs typeface="Times New Roman" pitchFamily="18" charset="0"/>
              </a:rPr>
              <a:t>. Qué es Web </a:t>
            </a:r>
            <a:r>
              <a:rPr lang="es-ES" sz="2000" dirty="0" smtClean="0">
                <a:latin typeface="Times New Roman" pitchFamily="18" charset="0"/>
                <a:cs typeface="Times New Roman" pitchFamily="18" charset="0"/>
              </a:rPr>
              <a:t>2.0</a:t>
            </a:r>
          </a:p>
          <a:p>
            <a:r>
              <a:rPr lang="es-ES" sz="2000" dirty="0" smtClean="0">
                <a:latin typeface="Times New Roman" pitchFamily="18" charset="0"/>
                <a:cs typeface="Times New Roman" pitchFamily="18" charset="0"/>
                <a:hlinkClick r:id="rId2"/>
              </a:rPr>
              <a:t>http://sociedadinformacion.fundacion.telefonica.com/DYC/SHI/seccion=1188&amp;idioma=es_ES&amp;id=2009100116300061&amp;activo=4.do?elem=2146</a:t>
            </a:r>
            <a:endParaRPr lang="es-ES" sz="2000" b="1" dirty="0" smtClean="0">
              <a:latin typeface="Times New Roman" pitchFamily="18" charset="0"/>
              <a:cs typeface="Times New Roman" pitchFamily="18" charset="0"/>
            </a:endParaRPr>
          </a:p>
          <a:p>
            <a:pPr>
              <a:buFont typeface="Wingdings" pitchFamily="2" charset="2"/>
              <a:buChar char="ü"/>
            </a:pPr>
            <a:r>
              <a:rPr lang="es-ES" sz="2000" b="1" dirty="0" smtClean="0">
                <a:latin typeface="Times New Roman" pitchFamily="18" charset="0"/>
                <a:cs typeface="Times New Roman" pitchFamily="18" charset="0"/>
              </a:rPr>
              <a:t>Aníbal </a:t>
            </a:r>
            <a:r>
              <a:rPr lang="es-ES" sz="2000" b="1" dirty="0">
                <a:latin typeface="Times New Roman" pitchFamily="18" charset="0"/>
                <a:cs typeface="Times New Roman" pitchFamily="18" charset="0"/>
              </a:rPr>
              <a:t>de la Torre</a:t>
            </a:r>
            <a:r>
              <a:rPr lang="es-ES" sz="2000" dirty="0">
                <a:latin typeface="Times New Roman" pitchFamily="18" charset="0"/>
                <a:cs typeface="Times New Roman" pitchFamily="18" charset="0"/>
              </a:rPr>
              <a:t>. Web </a:t>
            </a:r>
            <a:r>
              <a:rPr lang="es-ES" sz="2000" dirty="0" smtClean="0">
                <a:latin typeface="Times New Roman" pitchFamily="18" charset="0"/>
                <a:cs typeface="Times New Roman" pitchFamily="18" charset="0"/>
              </a:rPr>
              <a:t>Educativa 2.0</a:t>
            </a:r>
            <a:r>
              <a:rPr lang="es-ES" sz="2000" dirty="0" smtClean="0">
                <a:latin typeface="Times New Roman" pitchFamily="18" charset="0"/>
                <a:cs typeface="Times New Roman" pitchFamily="18" charset="0"/>
                <a:hlinkClick r:id="rId3"/>
              </a:rPr>
              <a:t> </a:t>
            </a:r>
          </a:p>
          <a:p>
            <a:r>
              <a:rPr lang="es-ES" sz="2000" dirty="0" smtClean="0">
                <a:latin typeface="Times New Roman" pitchFamily="18" charset="0"/>
                <a:cs typeface="Times New Roman" pitchFamily="18" charset="0"/>
                <a:hlinkClick r:id="rId3"/>
              </a:rPr>
              <a:t>http://www.uib.es/depart/gte/gte/edutec-e/revelec20/anibal20.htm</a:t>
            </a:r>
            <a:endParaRPr lang="es-ES" sz="2000" dirty="0" smtClean="0">
              <a:latin typeface="Times New Roman" pitchFamily="18" charset="0"/>
              <a:cs typeface="Times New Roman" pitchFamily="18" charset="0"/>
            </a:endParaRPr>
          </a:p>
          <a:p>
            <a:pPr>
              <a:buFont typeface="Wingdings" pitchFamily="2" charset="2"/>
              <a:buChar char="ü"/>
            </a:pPr>
            <a:r>
              <a:rPr lang="es-ES" sz="2000" dirty="0">
                <a:latin typeface="Times New Roman" pitchFamily="18" charset="0"/>
                <a:cs typeface="Times New Roman" pitchFamily="18" charset="0"/>
              </a:rPr>
              <a:t>Aplicaciones de la Web 2.0</a:t>
            </a:r>
            <a:endParaRPr lang="es-ES" sz="2000" dirty="0" smtClean="0">
              <a:latin typeface="Times New Roman" pitchFamily="18" charset="0"/>
              <a:cs typeface="Times New Roman" pitchFamily="18" charset="0"/>
            </a:endParaRPr>
          </a:p>
          <a:p>
            <a:r>
              <a:rPr lang="es-ES" sz="2000" dirty="0" smtClean="0">
                <a:latin typeface="Times New Roman" pitchFamily="18" charset="0"/>
                <a:cs typeface="Times New Roman" pitchFamily="18" charset="0"/>
                <a:hlinkClick r:id="rId4"/>
              </a:rPr>
              <a:t>http://jjdeharo.blogspot.com/2008/01/aplicaciones-20.html</a:t>
            </a:r>
            <a:endParaRPr lang="es-ES" sz="2000" dirty="0" smtClean="0">
              <a:latin typeface="Times New Roman" pitchFamily="18" charset="0"/>
              <a:cs typeface="Times New Roman" pitchFamily="18" charset="0"/>
            </a:endParaRPr>
          </a:p>
          <a:p>
            <a:pPr>
              <a:buFont typeface="Wingdings" pitchFamily="2" charset="2"/>
              <a:buChar char="ü"/>
            </a:pPr>
            <a:r>
              <a:rPr lang="es-ES" sz="2000" dirty="0" smtClean="0">
                <a:latin typeface="Times New Roman" pitchFamily="18" charset="0"/>
                <a:cs typeface="Times New Roman" pitchFamily="18" charset="0"/>
              </a:rPr>
              <a:t>Lara</a:t>
            </a:r>
            <a:r>
              <a:rPr lang="es-ES" sz="2000" dirty="0">
                <a:latin typeface="Times New Roman" pitchFamily="18" charset="0"/>
                <a:cs typeface="Times New Roman" pitchFamily="18" charset="0"/>
              </a:rPr>
              <a:t>: “ Blogs para educar. Usos de los </a:t>
            </a:r>
            <a:r>
              <a:rPr lang="es-ES" sz="2000" i="1" dirty="0" smtClean="0">
                <a:latin typeface="Times New Roman" pitchFamily="18" charset="0"/>
                <a:cs typeface="Times New Roman" pitchFamily="18" charset="0"/>
              </a:rPr>
              <a:t>blogs </a:t>
            </a:r>
            <a:r>
              <a:rPr lang="es-ES" sz="2000" dirty="0" smtClean="0">
                <a:latin typeface="Times New Roman" pitchFamily="18" charset="0"/>
                <a:cs typeface="Times New Roman" pitchFamily="18" charset="0"/>
              </a:rPr>
              <a:t>en </a:t>
            </a:r>
            <a:r>
              <a:rPr lang="es-ES" sz="2000" dirty="0">
                <a:latin typeface="Times New Roman" pitchFamily="18" charset="0"/>
                <a:cs typeface="Times New Roman" pitchFamily="18" charset="0"/>
              </a:rPr>
              <a:t>una pedagogía constructivista </a:t>
            </a:r>
            <a:r>
              <a:rPr lang="es-ES" sz="2000" dirty="0" smtClean="0">
                <a:latin typeface="Times New Roman" pitchFamily="18" charset="0"/>
                <a:cs typeface="Times New Roman" pitchFamily="18" charset="0"/>
              </a:rPr>
              <a:t>”</a:t>
            </a:r>
          </a:p>
          <a:p>
            <a:pPr>
              <a:buFont typeface="Wingdings" pitchFamily="2" charset="2"/>
              <a:buChar char="ü"/>
            </a:pPr>
            <a:r>
              <a:rPr lang="es-ES" sz="2000" dirty="0" smtClean="0">
                <a:latin typeface="Times New Roman" pitchFamily="18" charset="0"/>
                <a:cs typeface="Times New Roman" pitchFamily="18" charset="0"/>
              </a:rPr>
              <a:t>García Aretio, L (2006): “Wiki en contextos educativos”. </a:t>
            </a:r>
          </a:p>
          <a:p>
            <a:endParaRPr lang="es-ES" sz="2000" dirty="0">
              <a:latin typeface="Times New Roman" pitchFamily="18" charset="0"/>
              <a:cs typeface="Times New Roman" pitchFamily="18" charset="0"/>
            </a:endParaRPr>
          </a:p>
        </p:txBody>
      </p:sp>
      <p:pic>
        <p:nvPicPr>
          <p:cNvPr id="4" name="Picture 8" descr="sello gris"/>
          <p:cNvPicPr>
            <a:picLocks noChangeAspect="1" noChangeArrowheads="1"/>
          </p:cNvPicPr>
          <p:nvPr/>
        </p:nvPicPr>
        <p:blipFill>
          <a:blip r:embed="rId5" cstate="print">
            <a:clrChange>
              <a:clrFrom>
                <a:srgbClr val="010101"/>
              </a:clrFrom>
              <a:clrTo>
                <a:srgbClr val="010101">
                  <a:alpha val="0"/>
                </a:srgbClr>
              </a:clrTo>
            </a:clrChange>
            <a:lum bright="6000"/>
          </a:blip>
          <a:srcRect l="50491" r="-983" b="63314"/>
          <a:stretch>
            <a:fillRect/>
          </a:stretch>
        </p:blipFill>
        <p:spPr bwMode="auto">
          <a:xfrm>
            <a:off x="0" y="5643578"/>
            <a:ext cx="1545660"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57224" y="914264"/>
            <a:ext cx="7929618" cy="8586966"/>
          </a:xfrm>
          <a:prstGeom prst="rect">
            <a:avLst/>
          </a:prstGeom>
        </p:spPr>
        <p:txBody>
          <a:bodyPr wrap="square">
            <a:spAutoFit/>
          </a:bodyPr>
          <a:lstStyle/>
          <a:p>
            <a:r>
              <a:rPr lang="es-ES" sz="2400" dirty="0" smtClean="0">
                <a:latin typeface="Times New Roman" pitchFamily="18" charset="0"/>
                <a:cs typeface="Times New Roman" pitchFamily="18" charset="0"/>
              </a:rPr>
              <a:t>Blog a visitar</a:t>
            </a:r>
          </a:p>
          <a:p>
            <a:pPr lvl="1">
              <a:buFont typeface="Wingdings" pitchFamily="2" charset="2"/>
              <a:buChar char="ü"/>
            </a:pPr>
            <a:r>
              <a:rPr lang="es-ES" sz="2400" dirty="0" smtClean="0">
                <a:latin typeface="Times New Roman" pitchFamily="18" charset="0"/>
                <a:cs typeface="Times New Roman" pitchFamily="18" charset="0"/>
                <a:hlinkClick r:id="rId2"/>
              </a:rPr>
              <a:t>http://www.aulablog.com/</a:t>
            </a:r>
            <a:endParaRPr lang="es-ES" sz="2400" dirty="0" smtClean="0">
              <a:latin typeface="Times New Roman" pitchFamily="18" charset="0"/>
              <a:cs typeface="Times New Roman" pitchFamily="18" charset="0"/>
            </a:endParaRPr>
          </a:p>
          <a:p>
            <a:pPr lvl="1">
              <a:buFont typeface="Wingdings" pitchFamily="2" charset="2"/>
              <a:buChar char="ü"/>
            </a:pPr>
            <a:r>
              <a:rPr lang="es-ES" sz="2400" dirty="0" smtClean="0">
                <a:latin typeface="Times New Roman" pitchFamily="18" charset="0"/>
                <a:cs typeface="Times New Roman" pitchFamily="18" charset="0"/>
                <a:hlinkClick r:id="rId3"/>
              </a:rPr>
              <a:t>http://avealmecworkshopula.wordpress.com/</a:t>
            </a:r>
            <a:endParaRPr lang="es-ES" sz="2400" dirty="0" smtClean="0">
              <a:latin typeface="Times New Roman" pitchFamily="18" charset="0"/>
              <a:cs typeface="Times New Roman" pitchFamily="18" charset="0"/>
            </a:endParaRPr>
          </a:p>
          <a:p>
            <a:pPr lvl="1">
              <a:buFont typeface="Wingdings" pitchFamily="2" charset="2"/>
              <a:buChar char="ü"/>
            </a:pPr>
            <a:r>
              <a:rPr lang="es-ES" sz="2400" dirty="0" smtClean="0">
                <a:latin typeface="Times New Roman" pitchFamily="18" charset="0"/>
                <a:cs typeface="Times New Roman" pitchFamily="18" charset="0"/>
                <a:hlinkClick r:id="rId4"/>
              </a:rPr>
              <a:t>http://trestizas.wordpress.com/</a:t>
            </a:r>
            <a:endParaRPr lang="es-ES" sz="2400" dirty="0" smtClean="0">
              <a:latin typeface="Times New Roman" pitchFamily="18" charset="0"/>
              <a:cs typeface="Times New Roman" pitchFamily="18" charset="0"/>
            </a:endParaRPr>
          </a:p>
          <a:p>
            <a:pPr lvl="1">
              <a:buFont typeface="Wingdings" pitchFamily="2" charset="2"/>
              <a:buChar char="ü"/>
            </a:pPr>
            <a:r>
              <a:rPr lang="es-ES" sz="2400" dirty="0" smtClean="0">
                <a:latin typeface="Times New Roman" pitchFamily="18" charset="0"/>
                <a:cs typeface="Times New Roman" pitchFamily="18" charset="0"/>
                <a:hlinkClick r:id="rId5"/>
              </a:rPr>
              <a:t>http://apiedeaula.blogspot.com/</a:t>
            </a:r>
            <a:endParaRPr lang="es-ES" sz="2400" dirty="0" smtClean="0">
              <a:latin typeface="Times New Roman" pitchFamily="18" charset="0"/>
              <a:cs typeface="Times New Roman" pitchFamily="18" charset="0"/>
            </a:endParaRPr>
          </a:p>
          <a:p>
            <a:pPr lvl="1">
              <a:buFont typeface="Wingdings" pitchFamily="2" charset="2"/>
              <a:buChar char="ü"/>
            </a:pPr>
            <a:r>
              <a:rPr lang="es-ES" sz="2400" dirty="0" smtClean="0">
                <a:latin typeface="Times New Roman" pitchFamily="18" charset="0"/>
                <a:cs typeface="Times New Roman" pitchFamily="18" charset="0"/>
                <a:hlinkClick r:id="rId6"/>
              </a:rPr>
              <a:t>http://domingomendez.blogspot.com/index.html</a:t>
            </a:r>
            <a:endParaRPr lang="es-ES" sz="2400" dirty="0" smtClean="0">
              <a:latin typeface="Times New Roman" pitchFamily="18" charset="0"/>
              <a:cs typeface="Times New Roman" pitchFamily="18" charset="0"/>
            </a:endParaRPr>
          </a:p>
          <a:p>
            <a:pPr lvl="1">
              <a:buFont typeface="Wingdings" pitchFamily="2" charset="2"/>
              <a:buChar char="ü"/>
            </a:pPr>
            <a:r>
              <a:rPr lang="es-ES" sz="2400" dirty="0" smtClean="0">
                <a:latin typeface="Times New Roman" pitchFamily="18" charset="0"/>
                <a:cs typeface="Times New Roman" pitchFamily="18" charset="0"/>
                <a:hlinkClick r:id="rId7"/>
              </a:rPr>
              <a:t>http://ciberaulas.blogspot.com/</a:t>
            </a:r>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Wiki a visitar</a:t>
            </a:r>
          </a:p>
          <a:p>
            <a:pPr lvl="1">
              <a:buFont typeface="Wingdings" pitchFamily="2" charset="2"/>
              <a:buChar char="ü"/>
            </a:pPr>
            <a:r>
              <a:rPr lang="es-ES" sz="2400" dirty="0" smtClean="0">
                <a:latin typeface="Times New Roman" pitchFamily="18" charset="0"/>
                <a:cs typeface="Times New Roman" pitchFamily="18" charset="0"/>
                <a:hlinkClick r:id="rId8"/>
              </a:rPr>
              <a:t>http://aulablog21.wikispaces.com/</a:t>
            </a:r>
            <a:endParaRPr lang="es-ES" sz="2400" dirty="0" smtClean="0">
              <a:latin typeface="Times New Roman" pitchFamily="18" charset="0"/>
              <a:cs typeface="Times New Roman" pitchFamily="18" charset="0"/>
            </a:endParaRPr>
          </a:p>
          <a:p>
            <a:pPr lvl="1">
              <a:buFont typeface="Wingdings" pitchFamily="2" charset="2"/>
              <a:buChar char="ü"/>
            </a:pPr>
            <a:r>
              <a:rPr lang="es-ES" sz="2400" dirty="0" smtClean="0">
                <a:latin typeface="Times New Roman" pitchFamily="18" charset="0"/>
                <a:cs typeface="Times New Roman" pitchFamily="18" charset="0"/>
                <a:hlinkClick r:id="rId9"/>
              </a:rPr>
              <a:t>http://www.juntadeandalucia.es/averroes/~04001205/pmwiki/pmwiki.php</a:t>
            </a:r>
            <a:endParaRPr lang="es-ES" sz="2400" dirty="0" smtClean="0">
              <a:latin typeface="Times New Roman" pitchFamily="18" charset="0"/>
              <a:cs typeface="Times New Roman" pitchFamily="18" charset="0"/>
            </a:endParaRPr>
          </a:p>
          <a:p>
            <a:pPr lvl="1">
              <a:buFont typeface="Wingdings" pitchFamily="2" charset="2"/>
              <a:buChar char="ü"/>
            </a:pPr>
            <a:r>
              <a:rPr lang="es-ES" sz="2400" dirty="0" smtClean="0">
                <a:latin typeface="Times New Roman" pitchFamily="18" charset="0"/>
                <a:cs typeface="Times New Roman" pitchFamily="18" charset="0"/>
                <a:hlinkClick r:id="rId10"/>
              </a:rPr>
              <a:t>http://socionatural.wikispaces.com/</a:t>
            </a:r>
            <a:endParaRPr lang="es-ES" sz="2400" dirty="0" smtClean="0">
              <a:latin typeface="Times New Roman" pitchFamily="18" charset="0"/>
              <a:cs typeface="Times New Roman" pitchFamily="18" charset="0"/>
            </a:endParaRPr>
          </a:p>
          <a:p>
            <a:endParaRPr lang="es-ES" sz="2400" dirty="0" smtClean="0">
              <a:latin typeface="Times New Roman" pitchFamily="18" charset="0"/>
              <a:cs typeface="Times New Roman" pitchFamily="18" charset="0"/>
            </a:endParaRPr>
          </a:p>
          <a:p>
            <a:endParaRPr lang="es-ES" sz="2400" dirty="0" smtClean="0">
              <a:latin typeface="Times New Roman" pitchFamily="18" charset="0"/>
              <a:cs typeface="Times New Roman" pitchFamily="18" charset="0"/>
            </a:endParaRPr>
          </a:p>
          <a:p>
            <a:endParaRPr lang="es-ES" sz="2400" dirty="0" smtClean="0">
              <a:latin typeface="Times New Roman" pitchFamily="18" charset="0"/>
              <a:cs typeface="Times New Roman" pitchFamily="18" charset="0"/>
            </a:endParaRPr>
          </a:p>
          <a:p>
            <a:endParaRPr lang="es-ES" sz="2400" dirty="0" smtClean="0">
              <a:latin typeface="Times New Roman" pitchFamily="18" charset="0"/>
              <a:cs typeface="Times New Roman" pitchFamily="18" charset="0"/>
            </a:endParaRPr>
          </a:p>
          <a:p>
            <a:endParaRPr lang="es-ES" sz="2400" dirty="0" smtClean="0">
              <a:latin typeface="Times New Roman" pitchFamily="18" charset="0"/>
              <a:cs typeface="Times New Roman" pitchFamily="18" charset="0"/>
            </a:endParaRPr>
          </a:p>
          <a:p>
            <a:endParaRPr lang="es-ES" sz="2400" dirty="0" smtClean="0">
              <a:latin typeface="Times New Roman" pitchFamily="18" charset="0"/>
              <a:cs typeface="Times New Roman" pitchFamily="18" charset="0"/>
            </a:endParaRPr>
          </a:p>
          <a:p>
            <a:endParaRPr lang="es-ES" sz="2400" dirty="0" smtClean="0">
              <a:latin typeface="Times New Roman" pitchFamily="18" charset="0"/>
              <a:cs typeface="Times New Roman" pitchFamily="18" charset="0"/>
            </a:endParaRPr>
          </a:p>
          <a:p>
            <a:endParaRPr lang="es-ES" sz="2400" dirty="0" smtClean="0">
              <a:latin typeface="Times New Roman" pitchFamily="18" charset="0"/>
              <a:cs typeface="Times New Roman" pitchFamily="18" charset="0"/>
            </a:endParaRPr>
          </a:p>
          <a:p>
            <a:endParaRPr lang="es-ES" sz="2400" dirty="0" smtClean="0">
              <a:latin typeface="Times New Roman" pitchFamily="18" charset="0"/>
              <a:cs typeface="Times New Roman" pitchFamily="18" charset="0"/>
            </a:endParaRPr>
          </a:p>
          <a:p>
            <a:endParaRPr lang="es-ES" sz="2400" dirty="0" smtClean="0">
              <a:latin typeface="Times New Roman" pitchFamily="18" charset="0"/>
              <a:cs typeface="Times New Roman" pitchFamily="18" charset="0"/>
            </a:endParaRPr>
          </a:p>
          <a:p>
            <a:endParaRPr lang="es-ES" sz="2400" dirty="0">
              <a:latin typeface="Times New Roman" pitchFamily="18" charset="0"/>
              <a:cs typeface="Times New Roman" pitchFamily="18" charset="0"/>
            </a:endParaRPr>
          </a:p>
        </p:txBody>
      </p:sp>
      <p:pic>
        <p:nvPicPr>
          <p:cNvPr id="4" name="Picture 8" descr="sello gris"/>
          <p:cNvPicPr>
            <a:picLocks noChangeAspect="1" noChangeArrowheads="1"/>
          </p:cNvPicPr>
          <p:nvPr/>
        </p:nvPicPr>
        <p:blipFill>
          <a:blip r:embed="rId11" cstate="print">
            <a:clrChange>
              <a:clrFrom>
                <a:srgbClr val="010101"/>
              </a:clrFrom>
              <a:clrTo>
                <a:srgbClr val="010101">
                  <a:alpha val="0"/>
                </a:srgbClr>
              </a:clrTo>
            </a:clrChange>
            <a:lum bright="6000"/>
          </a:blip>
          <a:srcRect l="50491" r="-983" b="63314"/>
          <a:stretch>
            <a:fillRect/>
          </a:stretch>
        </p:blipFill>
        <p:spPr bwMode="auto">
          <a:xfrm>
            <a:off x="0" y="5643578"/>
            <a:ext cx="1545660"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928662" y="302387"/>
            <a:ext cx="7786742"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0" i="0" strike="noStrike" cap="none" normalizeH="0" baseline="0" dirty="0" smtClean="0">
                <a:ln>
                  <a:noFill/>
                </a:ln>
                <a:effectLst/>
                <a:latin typeface="Times New Roman" pitchFamily="18" charset="0"/>
                <a:cs typeface="Times New Roman" pitchFamily="18" charset="0"/>
              </a:rPr>
              <a:t>Blog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000" b="0" i="0" strike="noStrike" cap="none" normalizeH="0" baseline="0" dirty="0" smtClean="0">
              <a:ln>
                <a:noFill/>
              </a:ln>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0" i="0" strike="noStrike" cap="none" normalizeH="0" baseline="0" dirty="0" err="1" smtClean="0">
                <a:ln>
                  <a:noFill/>
                </a:ln>
                <a:effectLst/>
                <a:latin typeface="Times New Roman" pitchFamily="18" charset="0"/>
                <a:cs typeface="Times New Roman" pitchFamily="18" charset="0"/>
              </a:rPr>
              <a:t>Wordpress</a:t>
            </a:r>
            <a:r>
              <a:rPr kumimoji="0" lang="es-ES" sz="2000" b="0" i="0" strike="noStrike" cap="none" normalizeH="0" baseline="0" dirty="0" smtClean="0">
                <a:ln>
                  <a:noFill/>
                </a:ln>
                <a:effectLst/>
                <a:latin typeface="Times New Roman" pitchFamily="18" charset="0"/>
                <a:cs typeface="Times New Roman" pitchFamily="18" charset="0"/>
              </a:rPr>
              <a:t>, </a:t>
            </a:r>
            <a:r>
              <a:rPr kumimoji="0" lang="es-ES" sz="2000" b="0" i="0" strike="noStrike" cap="none" normalizeH="0" baseline="0" dirty="0" smtClean="0">
                <a:ln>
                  <a:noFill/>
                </a:ln>
                <a:effectLst/>
                <a:latin typeface="Times New Roman" pitchFamily="18" charset="0"/>
                <a:cs typeface="Times New Roman" pitchFamily="18" charset="0"/>
                <a:hlinkClick r:id="rId2"/>
              </a:rPr>
              <a:t>http://www.wordpress.com</a:t>
            </a:r>
            <a:r>
              <a:rPr kumimoji="0" lang="es-ES" sz="2000" b="0" i="0" strike="noStrike" cap="none" normalizeH="0" baseline="0" dirty="0" smtClean="0">
                <a:ln>
                  <a:noFill/>
                </a:ln>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0" i="0" strike="noStrike" cap="none" normalizeH="0" baseline="0" dirty="0" err="1" smtClean="0">
                <a:ln>
                  <a:noFill/>
                </a:ln>
                <a:effectLst/>
                <a:latin typeface="Times New Roman" pitchFamily="18" charset="0"/>
                <a:cs typeface="Times New Roman" pitchFamily="18" charset="0"/>
              </a:rPr>
              <a:t>Blogger</a:t>
            </a:r>
            <a:r>
              <a:rPr kumimoji="0" lang="es-ES" sz="2000" b="0" i="0" strike="noStrike" cap="none" normalizeH="0" baseline="0" dirty="0" smtClean="0">
                <a:ln>
                  <a:noFill/>
                </a:ln>
                <a:effectLst/>
                <a:latin typeface="Times New Roman" pitchFamily="18" charset="0"/>
                <a:cs typeface="Times New Roman" pitchFamily="18" charset="0"/>
              </a:rPr>
              <a:t>: </a:t>
            </a:r>
            <a:r>
              <a:rPr kumimoji="0" lang="es-ES" sz="2000" b="0" i="0" strike="noStrike" cap="none" normalizeH="0" baseline="0" dirty="0" smtClean="0">
                <a:ln>
                  <a:noFill/>
                </a:ln>
                <a:effectLst/>
                <a:latin typeface="Times New Roman" pitchFamily="18" charset="0"/>
                <a:cs typeface="Times New Roman" pitchFamily="18" charset="0"/>
                <a:hlinkClick r:id="rId3"/>
              </a:rPr>
              <a:t>http://blogger.google.com</a:t>
            </a:r>
            <a:r>
              <a:rPr kumimoji="0" lang="es-ES" sz="2000" b="0" i="0" strike="noStrike" cap="none" normalizeH="0" baseline="0" dirty="0" smtClean="0">
                <a:ln>
                  <a:noFill/>
                </a:ln>
                <a:effectLst/>
                <a:latin typeface="Times New Roman" pitchFamily="18" charset="0"/>
                <a:cs typeface="Times New Roman" pitchFamily="18" charset="0"/>
              </a:rPr>
              <a:t> –</a:t>
            </a:r>
          </a:p>
          <a:p>
            <a:pPr fontAlgn="base">
              <a:spcBef>
                <a:spcPct val="0"/>
              </a:spcBef>
              <a:spcAft>
                <a:spcPct val="0"/>
              </a:spcAft>
            </a:pPr>
            <a:r>
              <a:rPr kumimoji="0" lang="es-ES" sz="2000" b="0" i="0" strike="noStrike" cap="none" normalizeH="0" baseline="0" dirty="0" err="1" smtClean="0">
                <a:ln>
                  <a:noFill/>
                </a:ln>
                <a:effectLst/>
                <a:latin typeface="Times New Roman" pitchFamily="18" charset="0"/>
                <a:cs typeface="Times New Roman" pitchFamily="18" charset="0"/>
              </a:rPr>
              <a:t>Bloglines</a:t>
            </a:r>
            <a:r>
              <a:rPr kumimoji="0" lang="es-ES" sz="2000" b="0" i="0" strike="noStrike" cap="none" normalizeH="0" baseline="0" dirty="0" smtClean="0">
                <a:ln>
                  <a:noFill/>
                </a:ln>
                <a:effectLst/>
                <a:latin typeface="Times New Roman" pitchFamily="18" charset="0"/>
                <a:cs typeface="Times New Roman" pitchFamily="18" charset="0"/>
              </a:rPr>
              <a:t>: </a:t>
            </a:r>
            <a:r>
              <a:rPr kumimoji="0" lang="es-ES" sz="2000" b="0" i="0" strike="noStrike" cap="none" normalizeH="0" baseline="0" dirty="0" smtClean="0">
                <a:ln>
                  <a:noFill/>
                </a:ln>
                <a:effectLst/>
                <a:latin typeface="Times New Roman" pitchFamily="18" charset="0"/>
                <a:cs typeface="Times New Roman" pitchFamily="18" charset="0"/>
                <a:hlinkClick r:id="rId4"/>
              </a:rPr>
              <a:t>http://www.bloglines.com</a:t>
            </a:r>
            <a:r>
              <a:rPr kumimoji="0" lang="es-ES" sz="2000" b="0" i="0" strike="noStrike" cap="none" normalizeH="0" baseline="0" dirty="0" smtClean="0">
                <a:ln>
                  <a:noFill/>
                </a:ln>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s-ES" sz="2000" dirty="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0" i="0" strike="noStrike" cap="none" normalizeH="0" baseline="0" dirty="0" smtClean="0">
                <a:ln>
                  <a:noFill/>
                </a:ln>
                <a:effectLst/>
                <a:latin typeface="Times New Roman" pitchFamily="18" charset="0"/>
                <a:cs typeface="Times New Roman" pitchFamily="18" charset="0"/>
              </a:rPr>
              <a:t>Wikis </a:t>
            </a:r>
          </a:p>
          <a:p>
            <a:pPr marL="0" marR="0" lvl="0" indent="0" algn="l" defTabSz="914400" rtl="0" eaLnBrk="1" fontAlgn="base" latinLnBrk="0" hangingPunct="1">
              <a:lnSpc>
                <a:spcPct val="100000"/>
              </a:lnSpc>
              <a:spcBef>
                <a:spcPct val="0"/>
              </a:spcBef>
              <a:spcAft>
                <a:spcPct val="0"/>
              </a:spcAft>
              <a:buClrTx/>
              <a:buSzTx/>
              <a:tabLst/>
            </a:pPr>
            <a:r>
              <a:rPr kumimoji="0" lang="es-ES" sz="2000" b="0" i="0" strike="noStrike" cap="none" normalizeH="0" baseline="0" dirty="0" err="1" smtClean="0">
                <a:ln>
                  <a:noFill/>
                </a:ln>
                <a:effectLst/>
                <a:latin typeface="Times New Roman" pitchFamily="18" charset="0"/>
                <a:cs typeface="Times New Roman" pitchFamily="18" charset="0"/>
              </a:rPr>
              <a:t>Wikispaces</a:t>
            </a:r>
            <a:r>
              <a:rPr kumimoji="0" lang="es-ES" sz="2000" b="0" i="0" strike="noStrike" cap="none" normalizeH="0" baseline="0" dirty="0" smtClean="0">
                <a:ln>
                  <a:noFill/>
                </a:ln>
                <a:effectLst/>
                <a:latin typeface="Times New Roman" pitchFamily="18" charset="0"/>
                <a:cs typeface="Times New Roman" pitchFamily="18" charset="0"/>
              </a:rPr>
              <a:t>, </a:t>
            </a:r>
            <a:r>
              <a:rPr kumimoji="0" lang="es-ES" sz="2000" b="0" i="0" strike="noStrike" cap="none" normalizeH="0" baseline="0" dirty="0" smtClean="0">
                <a:ln>
                  <a:noFill/>
                </a:ln>
                <a:effectLst/>
                <a:latin typeface="Times New Roman" pitchFamily="18" charset="0"/>
                <a:cs typeface="Times New Roman" pitchFamily="18" charset="0"/>
                <a:hlinkClick r:id="rId5"/>
              </a:rPr>
              <a:t>http://www.wikispaces.com</a:t>
            </a:r>
            <a:r>
              <a:rPr kumimoji="0" lang="es-ES" sz="2000" b="0" i="0" strike="noStrike" cap="none" normalizeH="0" baseline="0" dirty="0" smtClean="0">
                <a:ln>
                  <a:noFill/>
                </a:ln>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tabLst/>
            </a:pPr>
            <a:r>
              <a:rPr kumimoji="0" lang="es-ES" sz="2000" b="0" i="0" strike="noStrike" cap="none" normalizeH="0" baseline="0" dirty="0" err="1" smtClean="0">
                <a:ln>
                  <a:noFill/>
                </a:ln>
                <a:effectLst/>
                <a:latin typeface="Times New Roman" pitchFamily="18" charset="0"/>
                <a:cs typeface="Times New Roman" pitchFamily="18" charset="0"/>
              </a:rPr>
              <a:t>WetPaint</a:t>
            </a:r>
            <a:r>
              <a:rPr kumimoji="0" lang="es-ES" sz="2000" b="0" i="0" strike="noStrike" cap="none" normalizeH="0" baseline="0" dirty="0" smtClean="0">
                <a:ln>
                  <a:noFill/>
                </a:ln>
                <a:effectLst/>
                <a:latin typeface="Times New Roman" pitchFamily="18" charset="0"/>
                <a:cs typeface="Times New Roman" pitchFamily="18" charset="0"/>
              </a:rPr>
              <a:t>, </a:t>
            </a:r>
            <a:r>
              <a:rPr kumimoji="0" lang="es-ES" sz="2000" b="0" i="0" strike="noStrike" cap="none" normalizeH="0" baseline="0" dirty="0" smtClean="0">
                <a:ln>
                  <a:noFill/>
                </a:ln>
                <a:effectLst/>
                <a:latin typeface="Times New Roman" pitchFamily="18" charset="0"/>
                <a:cs typeface="Times New Roman" pitchFamily="18" charset="0"/>
                <a:hlinkClick r:id="rId6"/>
              </a:rPr>
              <a:t>http://www.wetpaint.com</a:t>
            </a:r>
            <a:r>
              <a:rPr kumimoji="0" lang="es-ES" sz="2000" b="0" i="0" strike="noStrike" cap="none" normalizeH="0" baseline="0" dirty="0" smtClean="0">
                <a:ln>
                  <a:noFill/>
                </a:ln>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tabLst/>
            </a:pPr>
            <a:r>
              <a:rPr kumimoji="0" lang="es-ES" sz="2000" b="0" i="0" strike="noStrike" cap="none" normalizeH="0" baseline="0" dirty="0" err="1" smtClean="0">
                <a:ln>
                  <a:noFill/>
                </a:ln>
                <a:effectLst/>
                <a:latin typeface="Times New Roman" pitchFamily="18" charset="0"/>
                <a:cs typeface="Times New Roman" pitchFamily="18" charset="0"/>
              </a:rPr>
              <a:t>Webnote</a:t>
            </a:r>
            <a:r>
              <a:rPr kumimoji="0" lang="es-ES" sz="2000" b="0" i="0" strike="noStrike" cap="none" normalizeH="0" baseline="0" dirty="0" smtClean="0">
                <a:ln>
                  <a:noFill/>
                </a:ln>
                <a:effectLst/>
                <a:latin typeface="Times New Roman" pitchFamily="18" charset="0"/>
                <a:cs typeface="Times New Roman" pitchFamily="18" charset="0"/>
              </a:rPr>
              <a:t>, </a:t>
            </a:r>
            <a:r>
              <a:rPr kumimoji="0" lang="es-ES" sz="2000" b="0" i="0" strike="noStrike" cap="none" normalizeH="0" baseline="0" dirty="0" smtClean="0">
                <a:ln>
                  <a:noFill/>
                </a:ln>
                <a:effectLst/>
                <a:latin typeface="Times New Roman" pitchFamily="18" charset="0"/>
                <a:cs typeface="Times New Roman" pitchFamily="18" charset="0"/>
                <a:hlinkClick r:id="rId7"/>
              </a:rPr>
              <a:t>http://www.aypwip.org/webnote/</a:t>
            </a:r>
            <a:r>
              <a:rPr kumimoji="0" lang="es-ES" sz="2000" b="0" i="0" strike="noStrike" cap="none" normalizeH="0" baseline="0" dirty="0" smtClean="0">
                <a:ln>
                  <a:noFill/>
                </a:ln>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tabLst/>
            </a:pPr>
            <a:r>
              <a:rPr kumimoji="0" lang="es-ES" sz="2000" b="0" i="0" strike="noStrike" cap="none" normalizeH="0" baseline="0" dirty="0" err="1" smtClean="0">
                <a:ln>
                  <a:noFill/>
                </a:ln>
                <a:effectLst/>
                <a:latin typeface="Times New Roman" pitchFamily="18" charset="0"/>
                <a:cs typeface="Times New Roman" pitchFamily="18" charset="0"/>
              </a:rPr>
              <a:t>PBWiki</a:t>
            </a:r>
            <a:r>
              <a:rPr kumimoji="0" lang="es-ES" sz="2000" b="0" i="0" strike="noStrike" cap="none" normalizeH="0" baseline="0" dirty="0" smtClean="0">
                <a:ln>
                  <a:noFill/>
                </a:ln>
                <a:effectLst/>
                <a:latin typeface="Times New Roman" pitchFamily="18" charset="0"/>
                <a:cs typeface="Times New Roman" pitchFamily="18" charset="0"/>
              </a:rPr>
              <a:t>, </a:t>
            </a:r>
            <a:r>
              <a:rPr kumimoji="0" lang="es-ES" sz="2000" b="0" i="0" strike="noStrike" cap="none" normalizeH="0" baseline="0" dirty="0" smtClean="0">
                <a:ln>
                  <a:noFill/>
                </a:ln>
                <a:effectLst/>
                <a:latin typeface="Times New Roman" pitchFamily="18" charset="0"/>
                <a:cs typeface="Times New Roman" pitchFamily="18" charset="0"/>
                <a:hlinkClick r:id="rId8"/>
              </a:rPr>
              <a:t>http://www.pbworks.com</a:t>
            </a:r>
            <a:r>
              <a:rPr kumimoji="0" lang="es-ES" sz="2000" b="0" i="0" strike="noStrike" cap="none" normalizeH="0" baseline="0" dirty="0" smtClean="0">
                <a:ln>
                  <a:noFill/>
                </a:ln>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000" b="0" i="0" strike="noStrike" cap="none" normalizeH="0" baseline="0" dirty="0" smtClean="0">
              <a:ln>
                <a:noFill/>
              </a:ln>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0" i="0" strike="noStrike" cap="none" normalizeH="0" baseline="0" dirty="0" smtClean="0">
                <a:ln>
                  <a:noFill/>
                </a:ln>
                <a:effectLst/>
                <a:latin typeface="Times New Roman" pitchFamily="18" charset="0"/>
                <a:cs typeface="Times New Roman" pitchFamily="18" charset="0"/>
              </a:rPr>
              <a:t>Páginas de inicio personalizadas con </a:t>
            </a:r>
            <a:r>
              <a:rPr kumimoji="0" lang="es-ES" sz="2000" b="0" i="0" strike="noStrike" cap="none" normalizeH="0" baseline="0" dirty="0" err="1" smtClean="0">
                <a:ln>
                  <a:noFill/>
                </a:ln>
                <a:effectLst/>
                <a:latin typeface="Times New Roman" pitchFamily="18" charset="0"/>
                <a:cs typeface="Times New Roman" pitchFamily="18" charset="0"/>
              </a:rPr>
              <a:t>widgets</a:t>
            </a:r>
            <a:r>
              <a:rPr kumimoji="0" lang="es-ES" sz="2000" b="0" i="0" strike="noStrike" cap="none" normalizeH="0" baseline="0" dirty="0" smtClean="0">
                <a:ln>
                  <a:noFill/>
                </a:ln>
                <a:effectLst/>
                <a:latin typeface="Times New Roman" pitchFamily="18" charset="0"/>
                <a:cs typeface="Times New Roman" pitchFamily="18" charset="0"/>
              </a:rPr>
              <a:t>/</a:t>
            </a:r>
            <a:r>
              <a:rPr kumimoji="0" lang="es-ES" sz="2000" b="0" i="0" strike="noStrike" cap="none" normalizeH="0" baseline="0" dirty="0" err="1" smtClean="0">
                <a:ln>
                  <a:noFill/>
                </a:ln>
                <a:effectLst/>
                <a:latin typeface="Times New Roman" pitchFamily="18" charset="0"/>
                <a:cs typeface="Times New Roman" pitchFamily="18" charset="0"/>
              </a:rPr>
              <a:t>gadgets</a:t>
            </a:r>
            <a:endParaRPr lang="es-ES" sz="2000" dirty="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2000" b="0" i="0" strike="noStrike" cap="none" normalizeH="0" baseline="0" dirty="0" smtClean="0">
              <a:ln>
                <a:noFill/>
              </a:ln>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0" i="0" strike="noStrike" cap="none" normalizeH="0" baseline="0" dirty="0" err="1" smtClean="0">
                <a:ln>
                  <a:noFill/>
                </a:ln>
                <a:effectLst/>
                <a:latin typeface="Times New Roman" pitchFamily="18" charset="0"/>
                <a:cs typeface="Times New Roman" pitchFamily="18" charset="0"/>
              </a:rPr>
              <a:t>Netvibes</a:t>
            </a:r>
            <a:r>
              <a:rPr kumimoji="0" lang="es-ES" sz="2000" b="0" i="0" strike="noStrike" cap="none" normalizeH="0" baseline="0" dirty="0" smtClean="0">
                <a:ln>
                  <a:noFill/>
                </a:ln>
                <a:effectLst/>
                <a:latin typeface="Times New Roman" pitchFamily="18" charset="0"/>
                <a:cs typeface="Times New Roman" pitchFamily="18" charset="0"/>
              </a:rPr>
              <a:t>, </a:t>
            </a:r>
            <a:r>
              <a:rPr kumimoji="0" lang="es-ES" sz="2000" b="0" i="0" strike="noStrike" cap="none" normalizeH="0" baseline="0" dirty="0" smtClean="0">
                <a:ln>
                  <a:noFill/>
                </a:ln>
                <a:effectLst/>
                <a:latin typeface="Times New Roman" pitchFamily="18" charset="0"/>
                <a:cs typeface="Times New Roman" pitchFamily="18" charset="0"/>
                <a:hlinkClick r:id="rId9"/>
              </a:rPr>
              <a:t>http://www.netvibes.com</a:t>
            </a:r>
            <a:r>
              <a:rPr kumimoji="0" lang="es-ES" sz="2000" b="0" i="0" strike="noStrike" cap="none" normalizeH="0" baseline="0" dirty="0" smtClean="0">
                <a:ln>
                  <a:noFill/>
                </a:ln>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0" i="0" strike="noStrike" cap="none" normalizeH="0" baseline="0" dirty="0" err="1" smtClean="0">
                <a:ln>
                  <a:noFill/>
                </a:ln>
                <a:effectLst/>
                <a:latin typeface="Times New Roman" pitchFamily="18" charset="0"/>
                <a:cs typeface="Times New Roman" pitchFamily="18" charset="0"/>
              </a:rPr>
              <a:t>PagesFlakes</a:t>
            </a:r>
            <a:r>
              <a:rPr kumimoji="0" lang="es-ES" sz="2000" b="0" i="0" strike="noStrike" cap="none" normalizeH="0" baseline="0" dirty="0" smtClean="0">
                <a:ln>
                  <a:noFill/>
                </a:ln>
                <a:effectLst/>
                <a:latin typeface="Times New Roman" pitchFamily="18" charset="0"/>
                <a:cs typeface="Times New Roman" pitchFamily="18" charset="0"/>
              </a:rPr>
              <a:t>, </a:t>
            </a:r>
            <a:r>
              <a:rPr kumimoji="0" lang="es-ES" sz="2000" b="0" i="0" strike="noStrike" cap="none" normalizeH="0" baseline="0" dirty="0" smtClean="0">
                <a:ln>
                  <a:noFill/>
                </a:ln>
                <a:effectLst/>
                <a:latin typeface="Times New Roman" pitchFamily="18" charset="0"/>
                <a:cs typeface="Times New Roman" pitchFamily="18" charset="0"/>
                <a:hlinkClick r:id="rId10"/>
              </a:rPr>
              <a:t>http://www.pagesflakes.com</a:t>
            </a:r>
            <a:r>
              <a:rPr kumimoji="0" lang="es-ES" sz="2000" b="0" i="0" strike="noStrike" cap="none" normalizeH="0" baseline="0" dirty="0" smtClean="0">
                <a:ln>
                  <a:noFill/>
                </a:ln>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s-ES" sz="2000" dirty="0" err="1">
                <a:latin typeface="Times New Roman" pitchFamily="18" charset="0"/>
                <a:cs typeface="Times New Roman" pitchFamily="18" charset="0"/>
              </a:rPr>
              <a:t>i</a:t>
            </a:r>
            <a:r>
              <a:rPr kumimoji="0" lang="es-ES" sz="2000" b="0" i="0" strike="noStrike" cap="none" normalizeH="0" baseline="0" dirty="0" err="1" smtClean="0">
                <a:ln>
                  <a:noFill/>
                </a:ln>
                <a:effectLst/>
                <a:latin typeface="Times New Roman" pitchFamily="18" charset="0"/>
                <a:cs typeface="Times New Roman" pitchFamily="18" charset="0"/>
              </a:rPr>
              <a:t>Google</a:t>
            </a:r>
            <a:r>
              <a:rPr kumimoji="0" lang="es-ES" sz="2000" b="0" i="0" strike="noStrike" cap="none" normalizeH="0" baseline="0" dirty="0" smtClean="0">
                <a:ln>
                  <a:noFill/>
                </a:ln>
                <a:effectLst/>
                <a:latin typeface="Times New Roman" pitchFamily="18" charset="0"/>
                <a:cs typeface="Times New Roman" pitchFamily="18" charset="0"/>
              </a:rPr>
              <a:t>, </a:t>
            </a:r>
            <a:r>
              <a:rPr kumimoji="0" lang="es-ES" sz="2000" b="0" i="0" strike="noStrike" cap="none" normalizeH="0" baseline="0" dirty="0" smtClean="0">
                <a:ln>
                  <a:noFill/>
                </a:ln>
                <a:effectLst/>
                <a:latin typeface="Times New Roman" pitchFamily="18" charset="0"/>
                <a:cs typeface="Times New Roman" pitchFamily="18" charset="0"/>
                <a:hlinkClick r:id="rId11"/>
              </a:rPr>
              <a:t>http://www.google.com/ig</a:t>
            </a:r>
            <a:endParaRPr kumimoji="0" lang="es-ES" sz="2000" b="0" i="0" strike="noStrike" cap="none" normalizeH="0" baseline="0" dirty="0" smtClean="0">
              <a:ln>
                <a:noFill/>
              </a:ln>
              <a:effectLst/>
              <a:latin typeface="Times New Roman" pitchFamily="18" charset="0"/>
              <a:cs typeface="Times New Roman" pitchFamily="18" charset="0"/>
            </a:endParaRPr>
          </a:p>
        </p:txBody>
      </p:sp>
    </p:spTree>
    <p:extLst>
      <p:ext uri="{BB962C8B-B14F-4D97-AF65-F5344CB8AC3E}">
        <p14:creationId xmlns:p14="http://schemas.microsoft.com/office/powerpoint/2010/main" val="1775908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14348" y="1997839"/>
            <a:ext cx="7858180" cy="2554545"/>
          </a:xfrm>
          <a:prstGeom prst="rect">
            <a:avLst/>
          </a:prstGeom>
        </p:spPr>
        <p:txBody>
          <a:bodyPr wrap="square">
            <a:spAutoFit/>
          </a:bodyPr>
          <a:lstStyle/>
          <a:p>
            <a:pPr>
              <a:buFont typeface="Wingdings" pitchFamily="2" charset="2"/>
              <a:buChar char="ü"/>
            </a:pPr>
            <a:r>
              <a:rPr lang="es-ES" sz="2000" dirty="0" smtClean="0">
                <a:latin typeface="Times New Roman" pitchFamily="18" charset="0"/>
                <a:cs typeface="Times New Roman" pitchFamily="18" charset="0"/>
              </a:rPr>
              <a:t>Elaboración de materiales multimedia y de los entornos virtuales en la</a:t>
            </a:r>
          </a:p>
          <a:p>
            <a:r>
              <a:rPr lang="es-ES" sz="2000" dirty="0" smtClean="0">
                <a:latin typeface="Times New Roman" pitchFamily="18" charset="0"/>
                <a:cs typeface="Times New Roman" pitchFamily="18" charset="0"/>
              </a:rPr>
              <a:t>enseñanza-aprendizaje de las Ciencias de la Naturaleza</a:t>
            </a:r>
          </a:p>
          <a:p>
            <a:endParaRPr lang="es-ES" sz="2000" dirty="0" smtClean="0">
              <a:latin typeface="Times New Roman" pitchFamily="18" charset="0"/>
              <a:cs typeface="Times New Roman" pitchFamily="18" charset="0"/>
            </a:endParaRPr>
          </a:p>
          <a:p>
            <a:pPr>
              <a:buFont typeface="Wingdings" pitchFamily="2" charset="2"/>
              <a:buChar char="ü"/>
            </a:pPr>
            <a:r>
              <a:rPr lang="es-ES" sz="2000" dirty="0" smtClean="0">
                <a:latin typeface="Times New Roman" pitchFamily="18" charset="0"/>
                <a:cs typeface="Times New Roman" pitchFamily="18" charset="0"/>
              </a:rPr>
              <a:t>Criterios para la selección y utilización de materiales multimedia</a:t>
            </a:r>
          </a:p>
          <a:p>
            <a:endParaRPr lang="es-ES" sz="2000" i="1" dirty="0" smtClean="0">
              <a:latin typeface="Times New Roman" pitchFamily="18" charset="0"/>
              <a:cs typeface="Times New Roman" pitchFamily="18" charset="0"/>
            </a:endParaRPr>
          </a:p>
          <a:p>
            <a:endParaRPr lang="es-ES" sz="2000" i="1" dirty="0" smtClean="0">
              <a:latin typeface="Times New Roman" pitchFamily="18" charset="0"/>
              <a:cs typeface="Times New Roman" pitchFamily="18" charset="0"/>
            </a:endParaRPr>
          </a:p>
          <a:p>
            <a:pPr algn="ctr"/>
            <a:r>
              <a:rPr lang="es-ES" sz="2000" i="1" dirty="0" smtClean="0">
                <a:latin typeface="Times New Roman" pitchFamily="18" charset="0"/>
                <a:cs typeface="Times New Roman" pitchFamily="18" charset="0"/>
              </a:rPr>
              <a:t>Integrar la formación en comunicación audiovisual y multimedia </a:t>
            </a:r>
          </a:p>
          <a:p>
            <a:pPr algn="ctr"/>
            <a:r>
              <a:rPr lang="es-ES" sz="2000" i="1" dirty="0" smtClean="0">
                <a:latin typeface="Times New Roman" pitchFamily="18" charset="0"/>
                <a:cs typeface="Times New Roman" pitchFamily="18" charset="0"/>
              </a:rPr>
              <a:t>en el proceso de enseñanza-aprendizaje</a:t>
            </a:r>
            <a:endParaRPr lang="es-ES" sz="2000" i="1" dirty="0">
              <a:latin typeface="Times New Roman" pitchFamily="18" charset="0"/>
              <a:cs typeface="Times New Roman" pitchFamily="18" charset="0"/>
            </a:endParaRPr>
          </a:p>
        </p:txBody>
      </p:sp>
      <p:pic>
        <p:nvPicPr>
          <p:cNvPr id="5" name="Picture 8" descr="sello gris"/>
          <p:cNvPicPr>
            <a:picLocks noChangeAspect="1" noChangeArrowheads="1"/>
          </p:cNvPicPr>
          <p:nvPr/>
        </p:nvPicPr>
        <p:blipFill>
          <a:blip r:embed="rId2" cstate="print">
            <a:clrChange>
              <a:clrFrom>
                <a:srgbClr val="010101"/>
              </a:clrFrom>
              <a:clrTo>
                <a:srgbClr val="010101">
                  <a:alpha val="0"/>
                </a:srgbClr>
              </a:clrTo>
            </a:clrChange>
            <a:lum bright="6000"/>
          </a:blip>
          <a:srcRect l="50491" r="-983" b="63314"/>
          <a:stretch>
            <a:fillRect/>
          </a:stretch>
        </p:blipFill>
        <p:spPr bwMode="auto">
          <a:xfrm>
            <a:off x="0" y="5643578"/>
            <a:ext cx="1545660"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83568" y="620688"/>
            <a:ext cx="7929618" cy="6740307"/>
          </a:xfrm>
          <a:prstGeom prst="rect">
            <a:avLst/>
          </a:prstGeom>
        </p:spPr>
        <p:txBody>
          <a:bodyPr wrap="square">
            <a:spAutoFit/>
          </a:bodyPr>
          <a:lstStyle/>
          <a:p>
            <a:pPr lvl="0" fontAlgn="base">
              <a:spcBef>
                <a:spcPct val="0"/>
              </a:spcBef>
              <a:spcAft>
                <a:spcPct val="0"/>
              </a:spcAft>
            </a:pPr>
            <a:r>
              <a:rPr kumimoji="0" lang="es-ES" b="1" i="0" u="none" strike="noStrike" cap="none" normalizeH="0" baseline="0" dirty="0" smtClean="0">
                <a:ln>
                  <a:noFill/>
                </a:ln>
                <a:effectLst/>
                <a:latin typeface="Times New Roman" pitchFamily="18" charset="0"/>
                <a:cs typeface="Times New Roman" pitchFamily="18" charset="0"/>
              </a:rPr>
              <a:t>Almacenamiento y organización de fotos online</a:t>
            </a:r>
          </a:p>
          <a:p>
            <a:pPr lvl="0" fontAlgn="base">
              <a:spcBef>
                <a:spcPct val="0"/>
              </a:spcBef>
              <a:spcAft>
                <a:spcPct val="0"/>
              </a:spcAft>
            </a:pPr>
            <a:r>
              <a:rPr kumimoji="0" lang="es-ES" b="0" i="0" u="none" strike="noStrike" cap="none" normalizeH="0" baseline="0" dirty="0" smtClean="0">
                <a:ln>
                  <a:noFill/>
                </a:ln>
                <a:solidFill>
                  <a:schemeClr val="bg1"/>
                </a:solidFill>
                <a:effectLst/>
                <a:latin typeface="Times New Roman" pitchFamily="18" charset="0"/>
                <a:cs typeface="Times New Roman" pitchFamily="18" charset="0"/>
                <a:hlinkClick r:id="rId2"/>
              </a:rPr>
              <a:t>http</a:t>
            </a:r>
            <a:r>
              <a:rPr kumimoji="0" lang="es-ES" b="0" i="0" u="none" strike="noStrike" cap="none" normalizeH="0" baseline="0" dirty="0" smtClean="0">
                <a:ln>
                  <a:noFill/>
                </a:ln>
                <a:solidFill>
                  <a:schemeClr val="bg1"/>
                </a:solidFill>
                <a:effectLst/>
                <a:latin typeface="Times New Roman" pitchFamily="18" charset="0"/>
                <a:cs typeface="Times New Roman" pitchFamily="18" charset="0"/>
                <a:hlinkClick r:id="rId2"/>
              </a:rPr>
              <a:t>://picasaweb.google.com</a:t>
            </a:r>
            <a:r>
              <a:rPr kumimoji="0" lang="es-ES" b="0" i="0" u="none" strike="noStrike" cap="none" normalizeH="0" baseline="0" dirty="0" smtClean="0">
                <a:ln>
                  <a:noFill/>
                </a:ln>
                <a:solidFill>
                  <a:schemeClr val="bg1"/>
                </a:solidFill>
                <a:effectLst/>
                <a:latin typeface="Times New Roman" pitchFamily="18" charset="0"/>
                <a:cs typeface="Times New Roman" pitchFamily="18" charset="0"/>
              </a:rPr>
              <a:t> </a:t>
            </a:r>
          </a:p>
          <a:p>
            <a:pPr lvl="0" fontAlgn="base">
              <a:spcBef>
                <a:spcPct val="0"/>
              </a:spcBef>
              <a:spcAft>
                <a:spcPct val="0"/>
              </a:spcAft>
            </a:pPr>
            <a:r>
              <a:rPr kumimoji="0" lang="es-ES" b="0" i="0" u="none" strike="noStrike" cap="none" normalizeH="0" baseline="0" dirty="0" smtClean="0">
                <a:ln>
                  <a:noFill/>
                </a:ln>
                <a:solidFill>
                  <a:schemeClr val="bg1"/>
                </a:solidFill>
                <a:effectLst/>
                <a:latin typeface="Times New Roman" pitchFamily="18" charset="0"/>
                <a:cs typeface="Times New Roman" pitchFamily="18" charset="0"/>
                <a:hlinkClick r:id="rId3"/>
              </a:rPr>
              <a:t>http</a:t>
            </a:r>
            <a:r>
              <a:rPr kumimoji="0" lang="es-ES" b="0" i="0" u="none" strike="noStrike" cap="none" normalizeH="0" baseline="0" dirty="0" smtClean="0">
                <a:ln>
                  <a:noFill/>
                </a:ln>
                <a:solidFill>
                  <a:schemeClr val="bg1"/>
                </a:solidFill>
                <a:effectLst/>
                <a:latin typeface="Times New Roman" pitchFamily="18" charset="0"/>
                <a:cs typeface="Times New Roman" pitchFamily="18" charset="0"/>
                <a:hlinkClick r:id="rId3"/>
              </a:rPr>
              <a:t>://www.flickr.com</a:t>
            </a:r>
            <a:r>
              <a:rPr kumimoji="0" lang="es-ES" b="0" i="0" u="none" strike="noStrike" cap="none" normalizeH="0" baseline="0" dirty="0" smtClean="0">
                <a:ln>
                  <a:noFill/>
                </a:ln>
                <a:solidFill>
                  <a:schemeClr val="bg1"/>
                </a:solidFill>
                <a:effectLst/>
                <a:latin typeface="Times New Roman" pitchFamily="18" charset="0"/>
                <a:cs typeface="Times New Roman" pitchFamily="18" charset="0"/>
              </a:rPr>
              <a:t> </a:t>
            </a:r>
            <a:endParaRPr kumimoji="0" lang="es-ES" b="0" i="0" u="none" strike="noStrike" cap="none" normalizeH="0" baseline="0" dirty="0" smtClean="0">
              <a:ln>
                <a:noFill/>
              </a:ln>
              <a:solidFill>
                <a:schemeClr val="bg1"/>
              </a:solidFill>
              <a:effectLst/>
              <a:latin typeface="Times New Roman" pitchFamily="18" charset="0"/>
              <a:cs typeface="Times New Roman" pitchFamily="18" charset="0"/>
            </a:endParaRPr>
          </a:p>
          <a:p>
            <a:pPr marL="285750" lvl="0" indent="-285750" fontAlgn="base">
              <a:spcBef>
                <a:spcPct val="0"/>
              </a:spcBef>
              <a:spcAft>
                <a:spcPct val="0"/>
              </a:spcAft>
              <a:buFontTx/>
              <a:buChar char="-"/>
            </a:pPr>
            <a:r>
              <a:rPr lang="es-ES" dirty="0" smtClean="0"/>
              <a:t>CC </a:t>
            </a:r>
            <a:r>
              <a:rPr lang="es-ES" dirty="0" err="1"/>
              <a:t>search</a:t>
            </a:r>
            <a:r>
              <a:rPr lang="es-ES" dirty="0"/>
              <a:t> </a:t>
            </a:r>
            <a:r>
              <a:rPr lang="es-ES" u="sng" dirty="0">
                <a:hlinkClick r:id="rId4"/>
              </a:rPr>
              <a:t>http://search.creativecommons.org/?lang=es</a:t>
            </a:r>
            <a:r>
              <a:rPr lang="es-ES" dirty="0"/>
              <a:t> </a:t>
            </a:r>
            <a:r>
              <a:rPr lang="es-ES" dirty="0"/>
              <a:t/>
            </a:r>
            <a:br>
              <a:rPr lang="es-ES" dirty="0"/>
            </a:br>
            <a:r>
              <a:rPr lang="es-ES" dirty="0"/>
              <a:t>- Stock </a:t>
            </a:r>
            <a:r>
              <a:rPr lang="es-ES" dirty="0" err="1"/>
              <a:t>Xchng</a:t>
            </a:r>
            <a:r>
              <a:rPr lang="es-ES" dirty="0"/>
              <a:t> </a:t>
            </a:r>
            <a:r>
              <a:rPr lang="es-ES" u="sng" dirty="0">
                <a:hlinkClick r:id="rId5"/>
              </a:rPr>
              <a:t>http://www.sxc.hu/</a:t>
            </a:r>
            <a:r>
              <a:rPr lang="es-ES" dirty="0"/>
              <a:t> </a:t>
            </a:r>
            <a:r>
              <a:rPr lang="es-ES" dirty="0"/>
              <a:t/>
            </a:r>
            <a:br>
              <a:rPr lang="es-ES" dirty="0"/>
            </a:br>
            <a:r>
              <a:rPr lang="es-ES" dirty="0"/>
              <a:t>- </a:t>
            </a:r>
            <a:r>
              <a:rPr lang="es-ES" u="sng" dirty="0">
                <a:hlinkClick r:id="rId6"/>
              </a:rPr>
              <a:t>http://compfight.com/</a:t>
            </a:r>
            <a:r>
              <a:rPr lang="es-ES" dirty="0"/>
              <a:t> </a:t>
            </a:r>
            <a:r>
              <a:rPr lang="es-ES" dirty="0"/>
              <a:t/>
            </a:r>
            <a:br>
              <a:rPr lang="es-ES" dirty="0"/>
            </a:br>
            <a:r>
              <a:rPr lang="es-ES" dirty="0"/>
              <a:t>- </a:t>
            </a:r>
            <a:r>
              <a:rPr lang="es-ES" u="sng" dirty="0">
                <a:hlinkClick r:id="rId7"/>
              </a:rPr>
              <a:t>http://labs.tineye.com/</a:t>
            </a:r>
            <a:r>
              <a:rPr lang="es-ES" dirty="0"/>
              <a:t> </a:t>
            </a:r>
            <a:r>
              <a:rPr lang="es-ES" dirty="0" smtClean="0"/>
              <a:t> </a:t>
            </a:r>
            <a:r>
              <a:rPr lang="es-ES" sz="1400" dirty="0" smtClean="0"/>
              <a:t>Busca </a:t>
            </a:r>
            <a:r>
              <a:rPr lang="es-ES" sz="1400" dirty="0"/>
              <a:t>imágenes que coinciden con una paleta de color</a:t>
            </a:r>
            <a:r>
              <a:rPr lang="es-ES" dirty="0"/>
              <a:t/>
            </a:r>
            <a:br>
              <a:rPr lang="es-ES" dirty="0"/>
            </a:br>
            <a:r>
              <a:rPr lang="es-ES" dirty="0"/>
              <a:t>- </a:t>
            </a:r>
            <a:r>
              <a:rPr lang="es-ES" dirty="0">
                <a:hlinkClick r:id="rId8"/>
              </a:rPr>
              <a:t>http://</a:t>
            </a:r>
            <a:r>
              <a:rPr lang="es-ES" dirty="0" smtClean="0">
                <a:hlinkClick r:id="rId8"/>
              </a:rPr>
              <a:t>www.google.es/</a:t>
            </a:r>
            <a:endParaRPr lang="es-ES" dirty="0" smtClean="0"/>
          </a:p>
          <a:p>
            <a:pPr lvl="0" fontAlgn="base">
              <a:spcBef>
                <a:spcPct val="0"/>
              </a:spcBef>
              <a:spcAft>
                <a:spcPct val="0"/>
              </a:spcAft>
            </a:pPr>
            <a:r>
              <a:rPr kumimoji="0" lang="es-ES" b="0" i="0" u="none" strike="noStrike" cap="none" normalizeH="0" baseline="0" dirty="0" smtClean="0">
                <a:ln>
                  <a:noFill/>
                </a:ln>
                <a:effectLst/>
                <a:latin typeface="Times New Roman" pitchFamily="18" charset="0"/>
                <a:cs typeface="Times New Roman" pitchFamily="18" charset="0"/>
              </a:rPr>
              <a:t>Vídeos </a:t>
            </a:r>
            <a:r>
              <a:rPr kumimoji="0" lang="es-ES" b="0" i="0" u="none" strike="noStrike" cap="none" normalizeH="0" baseline="0" dirty="0" smtClean="0">
                <a:ln>
                  <a:noFill/>
                </a:ln>
                <a:effectLst/>
                <a:latin typeface="Times New Roman" pitchFamily="18" charset="0"/>
                <a:cs typeface="Times New Roman" pitchFamily="18" charset="0"/>
              </a:rPr>
              <a:t>online</a:t>
            </a:r>
          </a:p>
          <a:p>
            <a:pPr lvl="0" fontAlgn="base">
              <a:spcBef>
                <a:spcPct val="0"/>
              </a:spcBef>
              <a:spcAft>
                <a:spcPct val="0"/>
              </a:spcAft>
            </a:pPr>
            <a:r>
              <a:rPr kumimoji="0" lang="es-ES" b="0" i="0" u="none" strike="noStrike" cap="none" normalizeH="0" baseline="0" dirty="0" smtClean="0">
                <a:ln>
                  <a:noFill/>
                </a:ln>
                <a:solidFill>
                  <a:schemeClr val="bg1"/>
                </a:solidFill>
                <a:effectLst/>
                <a:latin typeface="Times New Roman" pitchFamily="18" charset="0"/>
                <a:cs typeface="Times New Roman" pitchFamily="18" charset="0"/>
                <a:hlinkClick r:id="rId9"/>
              </a:rPr>
              <a:t>http://www.youtube.com</a:t>
            </a:r>
            <a:r>
              <a:rPr kumimoji="0" lang="es-ES" b="0" i="0" u="none" strike="noStrike" cap="none" normalizeH="0" baseline="0" dirty="0" smtClean="0">
                <a:ln>
                  <a:noFill/>
                </a:ln>
                <a:solidFill>
                  <a:schemeClr val="bg1"/>
                </a:solidFill>
                <a:effectLst/>
                <a:latin typeface="Times New Roman" pitchFamily="18" charset="0"/>
                <a:cs typeface="Times New Roman" pitchFamily="18" charset="0"/>
              </a:rPr>
              <a:t> </a:t>
            </a:r>
          </a:p>
          <a:p>
            <a:pPr lvl="0" fontAlgn="base">
              <a:spcBef>
                <a:spcPct val="0"/>
              </a:spcBef>
              <a:spcAft>
                <a:spcPct val="0"/>
              </a:spcAft>
            </a:pPr>
            <a:r>
              <a:rPr kumimoji="0" lang="es-ES" b="0" i="0" u="none" strike="noStrike" cap="none" normalizeH="0" baseline="0" dirty="0" smtClean="0">
                <a:ln>
                  <a:noFill/>
                </a:ln>
                <a:solidFill>
                  <a:schemeClr val="bg1"/>
                </a:solidFill>
                <a:effectLst/>
                <a:latin typeface="Times New Roman" pitchFamily="18" charset="0"/>
                <a:cs typeface="Times New Roman" pitchFamily="18" charset="0"/>
                <a:hlinkClick r:id="rId10"/>
              </a:rPr>
              <a:t>http://www.vimeo.com</a:t>
            </a:r>
            <a:r>
              <a:rPr kumimoji="0" lang="es-ES" b="0" i="0" u="none" strike="noStrike" cap="none" normalizeH="0" baseline="0" dirty="0" smtClean="0">
                <a:ln>
                  <a:noFill/>
                </a:ln>
                <a:solidFill>
                  <a:schemeClr val="bg1"/>
                </a:solidFill>
                <a:effectLst/>
                <a:latin typeface="Times New Roman" pitchFamily="18" charset="0"/>
                <a:cs typeface="Times New Roman" pitchFamily="18" charset="0"/>
              </a:rPr>
              <a:t> </a:t>
            </a:r>
          </a:p>
          <a:p>
            <a:pPr lvl="0" fontAlgn="base">
              <a:spcBef>
                <a:spcPct val="0"/>
              </a:spcBef>
              <a:spcAft>
                <a:spcPct val="0"/>
              </a:spcAft>
            </a:pPr>
            <a:r>
              <a:rPr kumimoji="0" lang="es-ES" b="0" i="0" u="none" strike="noStrike" cap="none" normalizeH="0" baseline="0" dirty="0" smtClean="0">
                <a:ln>
                  <a:noFill/>
                </a:ln>
                <a:solidFill>
                  <a:schemeClr val="bg1"/>
                </a:solidFill>
                <a:effectLst/>
                <a:latin typeface="Times New Roman" pitchFamily="18" charset="0"/>
                <a:cs typeface="Times New Roman" pitchFamily="18" charset="0"/>
                <a:hlinkClick r:id="rId11"/>
              </a:rPr>
              <a:t>http://www.blip.tv</a:t>
            </a:r>
            <a:r>
              <a:rPr kumimoji="0" lang="es-ES" b="0" i="0" u="none" strike="noStrike" cap="none" normalizeH="0" baseline="0" dirty="0" smtClean="0">
                <a:ln>
                  <a:noFill/>
                </a:ln>
                <a:solidFill>
                  <a:schemeClr val="bg1"/>
                </a:solidFill>
                <a:effectLst/>
                <a:latin typeface="Times New Roman" pitchFamily="18" charset="0"/>
                <a:cs typeface="Times New Roman" pitchFamily="18" charset="0"/>
              </a:rPr>
              <a:t> </a:t>
            </a:r>
          </a:p>
          <a:p>
            <a:pPr lvl="0" fontAlgn="base">
              <a:spcBef>
                <a:spcPct val="0"/>
              </a:spcBef>
              <a:spcAft>
                <a:spcPct val="0"/>
              </a:spcAft>
            </a:pPr>
            <a:endParaRPr kumimoji="0" lang="es-ES" b="0" i="0" u="none" strike="noStrike" cap="none" normalizeH="0" baseline="0" dirty="0" smtClean="0">
              <a:ln>
                <a:noFill/>
              </a:ln>
              <a:solidFill>
                <a:schemeClr val="bg1"/>
              </a:solidFill>
              <a:effectLst/>
              <a:latin typeface="Times New Roman" pitchFamily="18" charset="0"/>
              <a:cs typeface="Times New Roman" pitchFamily="18" charset="0"/>
            </a:endParaRPr>
          </a:p>
          <a:p>
            <a:pPr lvl="0" fontAlgn="base">
              <a:spcBef>
                <a:spcPct val="0"/>
              </a:spcBef>
              <a:spcAft>
                <a:spcPct val="0"/>
              </a:spcAft>
            </a:pPr>
            <a:r>
              <a:rPr lang="es-ES" dirty="0">
                <a:latin typeface="Times New Roman" pitchFamily="18" charset="0"/>
                <a:cs typeface="Times New Roman" pitchFamily="18" charset="0"/>
              </a:rPr>
              <a:t>Herramientas</a:t>
            </a:r>
            <a:r>
              <a:rPr lang="es-ES" dirty="0">
                <a:latin typeface="Times New Roman" pitchFamily="18" charset="0"/>
                <a:cs typeface="Times New Roman" pitchFamily="18" charset="0"/>
              </a:rPr>
              <a:t/>
            </a:r>
            <a:br>
              <a:rPr lang="es-ES" dirty="0">
                <a:latin typeface="Times New Roman" pitchFamily="18" charset="0"/>
                <a:cs typeface="Times New Roman" pitchFamily="18" charset="0"/>
              </a:rPr>
            </a:br>
            <a:r>
              <a:rPr lang="es-ES" dirty="0">
                <a:latin typeface="Times New Roman" pitchFamily="18" charset="0"/>
                <a:cs typeface="Times New Roman" pitchFamily="18" charset="0"/>
              </a:rPr>
              <a:t>- </a:t>
            </a:r>
            <a:r>
              <a:rPr lang="es-ES" u="sng" dirty="0">
                <a:latin typeface="Times New Roman" pitchFamily="18" charset="0"/>
                <a:cs typeface="Times New Roman" pitchFamily="18" charset="0"/>
                <a:hlinkClick r:id="rId12"/>
              </a:rPr>
              <a:t>http://www.powtoon.com/</a:t>
            </a:r>
            <a:r>
              <a:rPr lang="es-ES" dirty="0">
                <a:latin typeface="Times New Roman" pitchFamily="18" charset="0"/>
                <a:cs typeface="Times New Roman" pitchFamily="18" charset="0"/>
              </a:rPr>
              <a:t> (animaciones tipo </a:t>
            </a:r>
            <a:r>
              <a:rPr lang="es-ES" dirty="0" err="1">
                <a:latin typeface="Times New Roman" pitchFamily="18" charset="0"/>
                <a:cs typeface="Times New Roman" pitchFamily="18" charset="0"/>
              </a:rPr>
              <a:t>cartoon</a:t>
            </a:r>
            <a:r>
              <a:rPr lang="es-ES" dirty="0">
                <a:latin typeface="Times New Roman" pitchFamily="18" charset="0"/>
                <a:cs typeface="Times New Roman" pitchFamily="18" charset="0"/>
              </a:rPr>
              <a:t>)</a:t>
            </a:r>
            <a:r>
              <a:rPr lang="es-ES" dirty="0">
                <a:latin typeface="Times New Roman" pitchFamily="18" charset="0"/>
                <a:cs typeface="Times New Roman" pitchFamily="18" charset="0"/>
              </a:rPr>
              <a:t/>
            </a:r>
            <a:br>
              <a:rPr lang="es-ES" dirty="0">
                <a:latin typeface="Times New Roman" pitchFamily="18" charset="0"/>
                <a:cs typeface="Times New Roman" pitchFamily="18" charset="0"/>
              </a:rPr>
            </a:br>
            <a:r>
              <a:rPr lang="es-ES" dirty="0">
                <a:latin typeface="Times New Roman" pitchFamily="18" charset="0"/>
                <a:cs typeface="Times New Roman" pitchFamily="18" charset="0"/>
              </a:rPr>
              <a:t>- </a:t>
            </a:r>
            <a:r>
              <a:rPr lang="es-ES" u="sng" dirty="0">
                <a:latin typeface="Times New Roman" pitchFamily="18" charset="0"/>
                <a:cs typeface="Times New Roman" pitchFamily="18" charset="0"/>
                <a:hlinkClick r:id="rId13"/>
              </a:rPr>
              <a:t>http://prezi.com/</a:t>
            </a:r>
            <a:r>
              <a:rPr lang="es-ES" dirty="0">
                <a:latin typeface="Times New Roman" pitchFamily="18" charset="0"/>
                <a:cs typeface="Times New Roman" pitchFamily="18" charset="0"/>
              </a:rPr>
              <a:t> </a:t>
            </a:r>
            <a:r>
              <a:rPr lang="es-ES" dirty="0">
                <a:latin typeface="Times New Roman" pitchFamily="18" charset="0"/>
                <a:cs typeface="Times New Roman" pitchFamily="18" charset="0"/>
              </a:rPr>
              <a:t/>
            </a:r>
            <a:br>
              <a:rPr lang="es-ES" dirty="0">
                <a:latin typeface="Times New Roman" pitchFamily="18" charset="0"/>
                <a:cs typeface="Times New Roman" pitchFamily="18" charset="0"/>
              </a:rPr>
            </a:br>
            <a:r>
              <a:rPr lang="es-ES" dirty="0">
                <a:latin typeface="Times New Roman" pitchFamily="18" charset="0"/>
                <a:cs typeface="Times New Roman" pitchFamily="18" charset="0"/>
              </a:rPr>
              <a:t>- </a:t>
            </a:r>
            <a:r>
              <a:rPr lang="es-ES" u="sng" dirty="0">
                <a:latin typeface="Times New Roman" pitchFamily="18" charset="0"/>
                <a:cs typeface="Times New Roman" pitchFamily="18" charset="0"/>
                <a:hlinkClick r:id="rId14"/>
              </a:rPr>
              <a:t>http://www.sliderocket.com/</a:t>
            </a:r>
            <a:r>
              <a:rPr lang="es-ES" dirty="0">
                <a:latin typeface="Times New Roman" pitchFamily="18" charset="0"/>
                <a:cs typeface="Times New Roman" pitchFamily="18" charset="0"/>
              </a:rPr>
              <a:t> (animaciones, transiciones, temporalización, COLABORATIVA, + potente, parecido a flash)</a:t>
            </a:r>
            <a:r>
              <a:rPr lang="es-ES" dirty="0">
                <a:latin typeface="Times New Roman" pitchFamily="18" charset="0"/>
                <a:cs typeface="Times New Roman" pitchFamily="18" charset="0"/>
              </a:rPr>
              <a:t/>
            </a:r>
            <a:br>
              <a:rPr lang="es-ES" dirty="0">
                <a:latin typeface="Times New Roman" pitchFamily="18" charset="0"/>
                <a:cs typeface="Times New Roman" pitchFamily="18" charset="0"/>
              </a:rPr>
            </a:br>
            <a:r>
              <a:rPr lang="es-ES" dirty="0">
                <a:latin typeface="Times New Roman" pitchFamily="18" charset="0"/>
                <a:cs typeface="Times New Roman" pitchFamily="18" charset="0"/>
              </a:rPr>
              <a:t>- </a:t>
            </a:r>
            <a:r>
              <a:rPr lang="es-ES" u="sng" dirty="0">
                <a:latin typeface="Times New Roman" pitchFamily="18" charset="0"/>
                <a:cs typeface="Times New Roman" pitchFamily="18" charset="0"/>
                <a:hlinkClick r:id="rId15"/>
              </a:rPr>
              <a:t>http://www.canvasdropr.com/</a:t>
            </a:r>
            <a:r>
              <a:rPr lang="es-ES" dirty="0">
                <a:latin typeface="Times New Roman" pitchFamily="18" charset="0"/>
                <a:cs typeface="Times New Roman" pitchFamily="18" charset="0"/>
              </a:rPr>
              <a:t> herramienta de integración de distintos contenidos (imágenes, </a:t>
            </a:r>
            <a:r>
              <a:rPr lang="es-ES" dirty="0" err="1">
                <a:latin typeface="Times New Roman" pitchFamily="18" charset="0"/>
                <a:cs typeface="Times New Roman" pitchFamily="18" charset="0"/>
              </a:rPr>
              <a:t>doc</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etc</a:t>
            </a:r>
            <a:r>
              <a:rPr lang="es-ES" dirty="0">
                <a:latin typeface="Times New Roman" pitchFamily="18" charset="0"/>
                <a:cs typeface="Times New Roman" pitchFamily="18" charset="0"/>
              </a:rPr>
              <a:t>)</a:t>
            </a:r>
            <a:r>
              <a:rPr lang="es-ES" dirty="0">
                <a:latin typeface="Times New Roman" pitchFamily="18" charset="0"/>
                <a:cs typeface="Times New Roman" pitchFamily="18" charset="0"/>
              </a:rPr>
              <a:t/>
            </a:r>
            <a:br>
              <a:rPr lang="es-ES" dirty="0">
                <a:latin typeface="Times New Roman" pitchFamily="18" charset="0"/>
                <a:cs typeface="Times New Roman" pitchFamily="18" charset="0"/>
              </a:rPr>
            </a:br>
            <a:r>
              <a:rPr lang="es-ES" dirty="0">
                <a:latin typeface="Times New Roman" pitchFamily="18" charset="0"/>
                <a:cs typeface="Times New Roman" pitchFamily="18" charset="0"/>
              </a:rPr>
              <a:t>- </a:t>
            </a:r>
            <a:r>
              <a:rPr lang="es-ES" u="sng" dirty="0">
                <a:latin typeface="Times New Roman" pitchFamily="18" charset="0"/>
                <a:cs typeface="Times New Roman" pitchFamily="18" charset="0"/>
                <a:hlinkClick r:id="rId16"/>
              </a:rPr>
              <a:t>https://present.me/</a:t>
            </a:r>
            <a:r>
              <a:rPr lang="es-ES" dirty="0">
                <a:latin typeface="Times New Roman" pitchFamily="18" charset="0"/>
                <a:cs typeface="Times New Roman" pitchFamily="18" charset="0"/>
              </a:rPr>
              <a:t> presentación + video </a:t>
            </a:r>
            <a:r>
              <a:rPr lang="es-ES" dirty="0" err="1">
                <a:latin typeface="Times New Roman" pitchFamily="18" charset="0"/>
                <a:cs typeface="Times New Roman" pitchFamily="18" charset="0"/>
              </a:rPr>
              <a:t>prof</a:t>
            </a:r>
            <a:r>
              <a:rPr lang="es-ES" dirty="0">
                <a:latin typeface="Times New Roman" pitchFamily="18" charset="0"/>
                <a:cs typeface="Times New Roman" pitchFamily="18" charset="0"/>
              </a:rPr>
              <a:t> (como A. </a:t>
            </a:r>
            <a:r>
              <a:rPr lang="es-ES" dirty="0" err="1">
                <a:latin typeface="Times New Roman" pitchFamily="18" charset="0"/>
                <a:cs typeface="Times New Roman" pitchFamily="18" charset="0"/>
              </a:rPr>
              <a:t>Connect</a:t>
            </a:r>
            <a:r>
              <a:rPr lang="es-ES" dirty="0">
                <a:latin typeface="Times New Roman" pitchFamily="18" charset="0"/>
                <a:cs typeface="Times New Roman" pitchFamily="18" charset="0"/>
              </a:rPr>
              <a:t>)</a:t>
            </a:r>
            <a:r>
              <a:rPr lang="es-ES" dirty="0">
                <a:latin typeface="Times New Roman" pitchFamily="18" charset="0"/>
                <a:cs typeface="Times New Roman" pitchFamily="18" charset="0"/>
              </a:rPr>
              <a:t/>
            </a:r>
            <a:br>
              <a:rPr lang="es-ES" dirty="0">
                <a:latin typeface="Times New Roman" pitchFamily="18" charset="0"/>
                <a:cs typeface="Times New Roman" pitchFamily="18" charset="0"/>
              </a:rPr>
            </a:br>
            <a:endParaRPr kumimoji="0" lang="es-ES" b="0" i="0" u="none" strike="noStrike" cap="none" normalizeH="0" baseline="0" dirty="0" smtClean="0">
              <a:ln>
                <a:noFill/>
              </a:ln>
              <a:solidFill>
                <a:schemeClr val="bg1"/>
              </a:solidFill>
              <a:effectLst/>
              <a:latin typeface="Times New Roman" pitchFamily="18" charset="0"/>
              <a:cs typeface="Times New Roman" pitchFamily="18" charset="0"/>
            </a:endParaRPr>
          </a:p>
          <a:p>
            <a:pPr lvl="0" fontAlgn="base">
              <a:spcBef>
                <a:spcPct val="0"/>
              </a:spcBef>
              <a:spcAft>
                <a:spcPct val="0"/>
              </a:spcAft>
            </a:pPr>
            <a:endParaRPr kumimoji="0" lang="es-ES" b="0" i="0" u="none" strike="noStrike" cap="none" normalizeH="0" baseline="0" dirty="0" smtClean="0">
              <a:ln>
                <a:noFill/>
              </a:ln>
              <a:solidFill>
                <a:schemeClr val="bg1"/>
              </a:solidFill>
              <a:effectLst/>
              <a:latin typeface="Times New Roman" pitchFamily="18" charset="0"/>
              <a:cs typeface="Times New Roman" pitchFamily="18" charset="0"/>
            </a:endParaRPr>
          </a:p>
          <a:p>
            <a:pPr lvl="0" fontAlgn="base">
              <a:spcBef>
                <a:spcPct val="0"/>
              </a:spcBef>
              <a:spcAft>
                <a:spcPct val="0"/>
              </a:spcAft>
            </a:pPr>
            <a:endParaRPr lang="es-E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1870175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428728" y="857232"/>
            <a:ext cx="6858048" cy="4401205"/>
          </a:xfrm>
          <a:prstGeom prst="rect">
            <a:avLst/>
          </a:prstGeom>
        </p:spPr>
        <p:txBody>
          <a:bodyPr wrap="square">
            <a:spAutoFit/>
          </a:bodyPr>
          <a:lstStyle/>
          <a:p>
            <a:pPr lvl="0" fontAlgn="base">
              <a:spcBef>
                <a:spcPct val="0"/>
              </a:spcBef>
              <a:spcAft>
                <a:spcPct val="0"/>
              </a:spcAft>
            </a:pPr>
            <a:r>
              <a:rPr kumimoji="0" lang="es-ES" sz="2000" b="1" i="0" u="none" strike="noStrike" cap="none" normalizeH="0" baseline="0" dirty="0" smtClean="0">
                <a:ln>
                  <a:noFill/>
                </a:ln>
                <a:effectLst/>
                <a:latin typeface="Times New Roman" pitchFamily="18" charset="0"/>
                <a:cs typeface="Times New Roman" pitchFamily="18" charset="0"/>
              </a:rPr>
              <a:t>Redes sociales y comunidades online</a:t>
            </a:r>
          </a:p>
          <a:p>
            <a:pPr lvl="0" fontAlgn="base">
              <a:spcBef>
                <a:spcPct val="0"/>
              </a:spcBef>
              <a:spcAft>
                <a:spcPct val="0"/>
              </a:spcAft>
            </a:pPr>
            <a:r>
              <a:rPr kumimoji="0" lang="es-ES" sz="2000" b="0" i="0" u="none" strike="noStrike" cap="none" normalizeH="0" baseline="0" dirty="0" smtClean="0">
                <a:ln>
                  <a:noFill/>
                </a:ln>
                <a:solidFill>
                  <a:schemeClr val="bg1"/>
                </a:solidFill>
                <a:effectLst/>
                <a:latin typeface="Times New Roman" pitchFamily="18" charset="0"/>
                <a:cs typeface="Times New Roman" pitchFamily="18" charset="0"/>
                <a:hlinkClick r:id="rId2"/>
              </a:rPr>
              <a:t>http://www.linkedin.com</a:t>
            </a:r>
            <a:r>
              <a:rPr kumimoji="0" lang="es-ES" sz="2000" b="0" i="0" u="none" strike="noStrike" cap="none" normalizeH="0" baseline="0" dirty="0" smtClean="0">
                <a:ln>
                  <a:noFill/>
                </a:ln>
                <a:solidFill>
                  <a:schemeClr val="bg1"/>
                </a:solidFill>
                <a:effectLst/>
                <a:latin typeface="Times New Roman" pitchFamily="18" charset="0"/>
                <a:cs typeface="Times New Roman" pitchFamily="18" charset="0"/>
              </a:rPr>
              <a:t> </a:t>
            </a:r>
          </a:p>
          <a:p>
            <a:pPr lvl="0" fontAlgn="base">
              <a:spcBef>
                <a:spcPct val="0"/>
              </a:spcBef>
              <a:spcAft>
                <a:spcPct val="0"/>
              </a:spcAft>
            </a:pPr>
            <a:r>
              <a:rPr kumimoji="0" lang="es-ES" sz="2000" b="0" i="0" u="none" strike="noStrike" cap="none" normalizeH="0" baseline="0" dirty="0" smtClean="0">
                <a:ln>
                  <a:noFill/>
                </a:ln>
                <a:solidFill>
                  <a:schemeClr val="bg1"/>
                </a:solidFill>
                <a:effectLst/>
                <a:latin typeface="Times New Roman" pitchFamily="18" charset="0"/>
                <a:cs typeface="Times New Roman" pitchFamily="18" charset="0"/>
                <a:hlinkClick r:id="rId3"/>
              </a:rPr>
              <a:t>http://www.xing.com</a:t>
            </a:r>
            <a:r>
              <a:rPr kumimoji="0" lang="es-ES" sz="2000" b="0" i="0" u="none" strike="noStrike" cap="none" normalizeH="0" baseline="0" dirty="0" smtClean="0">
                <a:ln>
                  <a:noFill/>
                </a:ln>
                <a:solidFill>
                  <a:schemeClr val="bg1"/>
                </a:solidFill>
                <a:effectLst/>
                <a:latin typeface="Times New Roman" pitchFamily="18" charset="0"/>
                <a:cs typeface="Times New Roman" pitchFamily="18" charset="0"/>
              </a:rPr>
              <a:t> </a:t>
            </a:r>
          </a:p>
          <a:p>
            <a:pPr lvl="0" fontAlgn="base">
              <a:spcBef>
                <a:spcPct val="0"/>
              </a:spcBef>
              <a:spcAft>
                <a:spcPct val="0"/>
              </a:spcAft>
            </a:pPr>
            <a:r>
              <a:rPr kumimoji="0" lang="es-ES" sz="2000" b="0" i="0" u="none" strike="noStrike" cap="none" normalizeH="0" baseline="0" dirty="0" smtClean="0">
                <a:ln>
                  <a:noFill/>
                </a:ln>
                <a:solidFill>
                  <a:schemeClr val="bg1"/>
                </a:solidFill>
                <a:effectLst/>
                <a:latin typeface="Times New Roman" pitchFamily="18" charset="0"/>
                <a:cs typeface="Times New Roman" pitchFamily="18" charset="0"/>
                <a:hlinkClick r:id="rId4"/>
              </a:rPr>
              <a:t>http://www.viadeo.com</a:t>
            </a:r>
            <a:r>
              <a:rPr kumimoji="0" lang="es-ES" sz="2000" b="0" i="0" u="none" strike="noStrike" cap="none" normalizeH="0" baseline="0" dirty="0" smtClean="0">
                <a:ln>
                  <a:noFill/>
                </a:ln>
                <a:solidFill>
                  <a:schemeClr val="bg1"/>
                </a:solidFill>
                <a:effectLst/>
                <a:latin typeface="Times New Roman" pitchFamily="18" charset="0"/>
                <a:cs typeface="Times New Roman" pitchFamily="18" charset="0"/>
              </a:rPr>
              <a:t> </a:t>
            </a:r>
          </a:p>
          <a:p>
            <a:pPr lvl="0" fontAlgn="base">
              <a:spcBef>
                <a:spcPct val="0"/>
              </a:spcBef>
              <a:spcAft>
                <a:spcPct val="0"/>
              </a:spcAft>
            </a:pPr>
            <a:endParaRPr kumimoji="0" lang="es-ES" sz="2000" b="0" i="0" u="none" strike="noStrike" cap="none" normalizeH="0" baseline="0" dirty="0" smtClean="0">
              <a:ln>
                <a:noFill/>
              </a:ln>
              <a:solidFill>
                <a:schemeClr val="bg1"/>
              </a:solidFill>
              <a:effectLst/>
              <a:latin typeface="Times New Roman" pitchFamily="18" charset="0"/>
              <a:cs typeface="Times New Roman" pitchFamily="18" charset="0"/>
            </a:endParaRPr>
          </a:p>
          <a:p>
            <a:pPr lvl="0" fontAlgn="base">
              <a:spcBef>
                <a:spcPct val="0"/>
              </a:spcBef>
              <a:spcAft>
                <a:spcPct val="0"/>
              </a:spcAft>
            </a:pPr>
            <a:r>
              <a:rPr kumimoji="0" lang="es-ES" sz="2000" b="1" i="0" u="none" strike="noStrike" cap="none" normalizeH="0" baseline="0" dirty="0" smtClean="0">
                <a:ln>
                  <a:noFill/>
                </a:ln>
                <a:effectLst/>
                <a:latin typeface="Times New Roman" pitchFamily="18" charset="0"/>
                <a:cs typeface="Times New Roman" pitchFamily="18" charset="0"/>
              </a:rPr>
              <a:t>De propósito general</a:t>
            </a:r>
          </a:p>
          <a:p>
            <a:pPr lvl="0" fontAlgn="base">
              <a:spcBef>
                <a:spcPct val="0"/>
              </a:spcBef>
              <a:spcAft>
                <a:spcPct val="0"/>
              </a:spcAft>
            </a:pPr>
            <a:r>
              <a:rPr kumimoji="0" lang="es-ES" sz="2000" b="0" i="0" u="none" strike="noStrike" cap="none" normalizeH="0" baseline="0" dirty="0" smtClean="0">
                <a:ln>
                  <a:noFill/>
                </a:ln>
                <a:solidFill>
                  <a:schemeClr val="bg1"/>
                </a:solidFill>
                <a:effectLst/>
                <a:latin typeface="Times New Roman" pitchFamily="18" charset="0"/>
                <a:cs typeface="Times New Roman" pitchFamily="18" charset="0"/>
                <a:hlinkClick r:id="rId5"/>
              </a:rPr>
              <a:t>http://www.facebook.com</a:t>
            </a:r>
            <a:r>
              <a:rPr kumimoji="0" lang="es-ES" sz="2000" b="0" i="0" u="none" strike="noStrike" cap="none" normalizeH="0" baseline="0" dirty="0" smtClean="0">
                <a:ln>
                  <a:noFill/>
                </a:ln>
                <a:solidFill>
                  <a:schemeClr val="bg1"/>
                </a:solidFill>
                <a:effectLst/>
                <a:latin typeface="Times New Roman" pitchFamily="18" charset="0"/>
                <a:cs typeface="Times New Roman" pitchFamily="18" charset="0"/>
              </a:rPr>
              <a:t> </a:t>
            </a:r>
          </a:p>
          <a:p>
            <a:pPr lvl="0" fontAlgn="base">
              <a:spcBef>
                <a:spcPct val="0"/>
              </a:spcBef>
              <a:spcAft>
                <a:spcPct val="0"/>
              </a:spcAft>
            </a:pPr>
            <a:r>
              <a:rPr kumimoji="0" lang="es-ES" sz="2000" b="0" i="0" u="none" strike="noStrike" cap="none" normalizeH="0" baseline="0" dirty="0" smtClean="0">
                <a:ln>
                  <a:noFill/>
                </a:ln>
                <a:solidFill>
                  <a:schemeClr val="bg1"/>
                </a:solidFill>
                <a:effectLst/>
                <a:latin typeface="Times New Roman" pitchFamily="18" charset="0"/>
                <a:cs typeface="Times New Roman" pitchFamily="18" charset="0"/>
                <a:hlinkClick r:id="rId6"/>
              </a:rPr>
              <a:t>http://www.tuenti.es</a:t>
            </a:r>
            <a:endParaRPr lang="es-ES" sz="2000" dirty="0" smtClean="0">
              <a:solidFill>
                <a:schemeClr val="bg1"/>
              </a:solidFill>
              <a:latin typeface="Times New Roman" pitchFamily="18" charset="0"/>
              <a:cs typeface="Times New Roman" pitchFamily="18" charset="0"/>
            </a:endParaRPr>
          </a:p>
          <a:p>
            <a:pPr lvl="0" fontAlgn="base">
              <a:spcBef>
                <a:spcPct val="0"/>
              </a:spcBef>
              <a:spcAft>
                <a:spcPct val="0"/>
              </a:spcAft>
            </a:pPr>
            <a:endParaRPr kumimoji="0" lang="es-ES" sz="2000" b="0" i="0" u="none" strike="noStrike" cap="none" normalizeH="0" baseline="0" dirty="0" smtClean="0">
              <a:ln>
                <a:noFill/>
              </a:ln>
              <a:solidFill>
                <a:schemeClr val="bg1"/>
              </a:solidFill>
              <a:effectLst/>
              <a:latin typeface="Times New Roman" pitchFamily="18" charset="0"/>
              <a:cs typeface="Times New Roman" pitchFamily="18" charset="0"/>
            </a:endParaRPr>
          </a:p>
          <a:p>
            <a:pPr lvl="0" fontAlgn="base">
              <a:spcBef>
                <a:spcPct val="0"/>
              </a:spcBef>
              <a:spcAft>
                <a:spcPct val="0"/>
              </a:spcAft>
            </a:pPr>
            <a:r>
              <a:rPr kumimoji="0" lang="es-ES" sz="2000" b="0" i="0" u="none" strike="noStrike" cap="none" normalizeH="0" baseline="0" dirty="0" smtClean="0">
                <a:ln>
                  <a:noFill/>
                </a:ln>
                <a:effectLst/>
                <a:latin typeface="Times New Roman" pitchFamily="18" charset="0"/>
                <a:cs typeface="Times New Roman" pitchFamily="18" charset="0"/>
              </a:rPr>
              <a:t>Para construir tu propia comunidad de "marca blanca", </a:t>
            </a:r>
          </a:p>
          <a:p>
            <a:pPr lvl="0" fontAlgn="base">
              <a:spcBef>
                <a:spcPct val="0"/>
              </a:spcBef>
              <a:spcAft>
                <a:spcPct val="0"/>
              </a:spcAft>
            </a:pPr>
            <a:r>
              <a:rPr kumimoji="0" lang="es-ES" sz="2000" b="0" i="0" u="none" strike="noStrike" cap="none" normalizeH="0" baseline="0" dirty="0" smtClean="0">
                <a:ln>
                  <a:noFill/>
                </a:ln>
                <a:solidFill>
                  <a:schemeClr val="bg1"/>
                </a:solidFill>
                <a:effectLst/>
                <a:latin typeface="Times New Roman" pitchFamily="18" charset="0"/>
                <a:cs typeface="Times New Roman" pitchFamily="18" charset="0"/>
                <a:hlinkClick r:id="rId7"/>
              </a:rPr>
              <a:t>http://www.ning.com</a:t>
            </a:r>
            <a:endParaRPr kumimoji="0" lang="es-ES" sz="2000" b="0" i="0" u="none" strike="noStrike" cap="none" normalizeH="0" baseline="0" dirty="0" smtClean="0">
              <a:ln>
                <a:noFill/>
              </a:ln>
              <a:solidFill>
                <a:schemeClr val="bg1"/>
              </a:solidFill>
              <a:effectLst/>
              <a:latin typeface="Times New Roman" pitchFamily="18" charset="0"/>
              <a:cs typeface="Times New Roman" pitchFamily="18" charset="0"/>
            </a:endParaRPr>
          </a:p>
          <a:p>
            <a:pPr lvl="0" fontAlgn="base">
              <a:spcBef>
                <a:spcPct val="0"/>
              </a:spcBef>
              <a:spcAft>
                <a:spcPct val="0"/>
              </a:spcAft>
            </a:pPr>
            <a:r>
              <a:rPr kumimoji="0" lang="es-ES" sz="2000" b="0" i="0" u="none" strike="noStrike" cap="none" normalizeH="0" baseline="0" dirty="0" smtClean="0">
                <a:ln>
                  <a:noFill/>
                </a:ln>
                <a:solidFill>
                  <a:schemeClr val="bg1"/>
                </a:solidFill>
                <a:effectLst/>
                <a:latin typeface="Times New Roman" pitchFamily="18" charset="0"/>
                <a:cs typeface="Times New Roman" pitchFamily="18" charset="0"/>
                <a:hlinkClick r:id="rId8"/>
              </a:rPr>
              <a:t>http://twitter.com/</a:t>
            </a:r>
            <a:r>
              <a:rPr kumimoji="0" lang="es-ES" sz="2000" b="0" i="0" u="none" strike="noStrike" cap="none" normalizeH="0" baseline="0" dirty="0" smtClean="0">
                <a:ln>
                  <a:noFill/>
                </a:ln>
                <a:solidFill>
                  <a:schemeClr val="bg1"/>
                </a:solidFill>
                <a:effectLst/>
                <a:latin typeface="Times New Roman" pitchFamily="18" charset="0"/>
                <a:cs typeface="Times New Roman" pitchFamily="18" charset="0"/>
              </a:rPr>
              <a:t> </a:t>
            </a:r>
          </a:p>
          <a:p>
            <a:pPr lvl="0" fontAlgn="base">
              <a:spcBef>
                <a:spcPct val="0"/>
              </a:spcBef>
              <a:spcAft>
                <a:spcPct val="0"/>
              </a:spcAft>
            </a:pPr>
            <a:r>
              <a:rPr kumimoji="0" lang="es-ES" sz="2000" b="0" i="0" u="none" strike="noStrike" cap="none" normalizeH="0" baseline="0" dirty="0" smtClean="0">
                <a:ln>
                  <a:noFill/>
                </a:ln>
                <a:solidFill>
                  <a:schemeClr val="bg1"/>
                </a:solidFill>
                <a:effectLst/>
                <a:latin typeface="Times New Roman" pitchFamily="18" charset="0"/>
                <a:cs typeface="Times New Roman" pitchFamily="18" charset="0"/>
                <a:hlinkClick r:id="rId9"/>
              </a:rPr>
              <a:t>http://twitter.pbworks.com/</a:t>
            </a:r>
            <a:r>
              <a:rPr kumimoji="0" lang="es-ES" sz="2000" b="0" i="0" u="none" strike="noStrike" cap="none" normalizeH="0" baseline="0" dirty="0" smtClean="0">
                <a:ln>
                  <a:noFill/>
                </a:ln>
                <a:solidFill>
                  <a:schemeClr val="bg1"/>
                </a:solidFill>
                <a:effectLst/>
                <a:latin typeface="Times New Roman" pitchFamily="18" charset="0"/>
                <a:cs typeface="Times New Roman" pitchFamily="18" charset="0"/>
              </a:rPr>
              <a:t> </a:t>
            </a:r>
          </a:p>
          <a:p>
            <a:pPr lvl="0" fontAlgn="base">
              <a:spcBef>
                <a:spcPct val="0"/>
              </a:spcBef>
              <a:spcAft>
                <a:spcPct val="0"/>
              </a:spcAft>
            </a:pPr>
            <a:r>
              <a:rPr kumimoji="0" lang="es-ES" sz="2000" b="0" i="0" u="none" strike="noStrike" cap="none" normalizeH="0" baseline="0" dirty="0" smtClean="0">
                <a:ln>
                  <a:noFill/>
                </a:ln>
                <a:solidFill>
                  <a:schemeClr val="bg1"/>
                </a:solidFill>
                <a:effectLst/>
                <a:latin typeface="Times New Roman" pitchFamily="18" charset="0"/>
                <a:cs typeface="Times New Roman" pitchFamily="18" charset="0"/>
                <a:hlinkClick r:id="rId10"/>
              </a:rPr>
              <a:t>http://www.yammer.com</a:t>
            </a:r>
            <a:r>
              <a:rPr kumimoji="0" lang="es-ES" sz="2000" b="0" i="0" u="none" strike="noStrike" cap="none" normalizeH="0" baseline="0" dirty="0" smtClean="0">
                <a:ln>
                  <a:noFill/>
                </a:ln>
                <a:solidFill>
                  <a:schemeClr val="bg1"/>
                </a:solidFill>
                <a:effectLst/>
                <a:latin typeface="Times New Roman" pitchFamily="18" charset="0"/>
                <a:cs typeface="Times New Roman" pitchFamily="18" charset="0"/>
              </a:rPr>
              <a:t> </a:t>
            </a:r>
          </a:p>
        </p:txBody>
      </p:sp>
    </p:spTree>
    <p:extLst>
      <p:ext uri="{BB962C8B-B14F-4D97-AF65-F5344CB8AC3E}">
        <p14:creationId xmlns:p14="http://schemas.microsoft.com/office/powerpoint/2010/main" val="61627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928662" y="1582341"/>
            <a:ext cx="7643866" cy="2031325"/>
          </a:xfrm>
          <a:prstGeom prst="rect">
            <a:avLst/>
          </a:prstGeom>
        </p:spPr>
        <p:txBody>
          <a:bodyPr wrap="square">
            <a:spAutoFit/>
          </a:bodyPr>
          <a:lstStyle/>
          <a:p>
            <a:pPr lvl="0" fontAlgn="base">
              <a:spcBef>
                <a:spcPct val="0"/>
              </a:spcBef>
              <a:spcAft>
                <a:spcPct val="0"/>
              </a:spcAft>
            </a:pPr>
            <a:endParaRPr lang="es-ES" dirty="0">
              <a:solidFill>
                <a:schemeClr val="bg1"/>
              </a:solidFill>
              <a:latin typeface="Century Gothic" pitchFamily="34" charset="0"/>
              <a:cs typeface="Courier New" pitchFamily="49" charset="0"/>
            </a:endParaRPr>
          </a:p>
          <a:p>
            <a:pPr lvl="0" fontAlgn="base">
              <a:spcBef>
                <a:spcPct val="0"/>
              </a:spcBef>
              <a:spcAft>
                <a:spcPct val="0"/>
              </a:spcAft>
            </a:pPr>
            <a:r>
              <a:rPr kumimoji="0" lang="es-ES" b="1" i="0" u="none" strike="noStrike" cap="none" normalizeH="0" baseline="0" dirty="0" smtClean="0">
                <a:ln>
                  <a:noFill/>
                </a:ln>
                <a:effectLst/>
                <a:latin typeface="Century Gothic" pitchFamily="34" charset="0"/>
                <a:cs typeface="Courier New" pitchFamily="49" charset="0"/>
              </a:rPr>
              <a:t>Servicios para la transmisión de vídeo en vivo online</a:t>
            </a:r>
          </a:p>
          <a:p>
            <a:pPr lvl="0" fontAlgn="base">
              <a:spcBef>
                <a:spcPct val="0"/>
              </a:spcBef>
              <a:spcAft>
                <a:spcPct val="0"/>
              </a:spcAft>
            </a:pPr>
            <a:endPar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2"/>
            </a:endParaRPr>
          </a:p>
          <a:p>
            <a:pPr lvl="0" fontAlgn="base">
              <a:spcBef>
                <a:spcPct val="0"/>
              </a:spcBef>
              <a:spcAft>
                <a:spcPct val="0"/>
              </a:spcAft>
            </a:pPr>
            <a:r>
              <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2"/>
              </a:rPr>
              <a:t>http</a:t>
            </a:r>
            <a:r>
              <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2"/>
              </a:rPr>
              <a:t>://www.ustream.com</a:t>
            </a:r>
            <a:r>
              <a:rPr kumimoji="0" lang="es-ES" b="0" i="0" u="none" strike="noStrike" cap="none" normalizeH="0" baseline="0" dirty="0" smtClean="0">
                <a:ln>
                  <a:noFill/>
                </a:ln>
                <a:solidFill>
                  <a:schemeClr val="bg1"/>
                </a:solidFill>
                <a:effectLst/>
                <a:latin typeface="Century Gothic" pitchFamily="34" charset="0"/>
                <a:cs typeface="Courier New" pitchFamily="49" charset="0"/>
              </a:rPr>
              <a:t> </a:t>
            </a:r>
          </a:p>
          <a:p>
            <a:pPr lvl="0" fontAlgn="base">
              <a:spcBef>
                <a:spcPct val="0"/>
              </a:spcBef>
              <a:spcAft>
                <a:spcPct val="0"/>
              </a:spcAft>
            </a:pPr>
            <a:r>
              <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3"/>
              </a:rPr>
              <a:t>http://www.mogulus.com</a:t>
            </a:r>
            <a:r>
              <a:rPr kumimoji="0" lang="es-ES" b="0" i="0" u="none" strike="noStrike" cap="none" normalizeH="0" baseline="0" dirty="0" smtClean="0">
                <a:ln>
                  <a:noFill/>
                </a:ln>
                <a:solidFill>
                  <a:schemeClr val="bg1"/>
                </a:solidFill>
                <a:effectLst/>
                <a:latin typeface="Century Gothic" pitchFamily="34" charset="0"/>
                <a:cs typeface="Courier New" pitchFamily="49" charset="0"/>
              </a:rPr>
              <a:t> </a:t>
            </a:r>
          </a:p>
          <a:p>
            <a:pPr lvl="0" fontAlgn="base">
              <a:spcBef>
                <a:spcPct val="0"/>
              </a:spcBef>
              <a:spcAft>
                <a:spcPct val="0"/>
              </a:spcAft>
            </a:pPr>
            <a:endParaRPr lang="es-ES" dirty="0">
              <a:solidFill>
                <a:schemeClr val="bg1"/>
              </a:solidFill>
              <a:latin typeface="Century Gothic" pitchFamily="34" charset="0"/>
              <a:cs typeface="Courier New" pitchFamily="49" charset="0"/>
            </a:endParaRPr>
          </a:p>
          <a:p>
            <a:pPr lvl="0" fontAlgn="base">
              <a:spcBef>
                <a:spcPct val="0"/>
              </a:spcBef>
              <a:spcAft>
                <a:spcPct val="0"/>
              </a:spcAft>
            </a:pPr>
            <a:r>
              <a:rPr kumimoji="0" lang="es-ES" b="0" i="0" u="none" strike="noStrike" cap="none" normalizeH="0" baseline="0" dirty="0" smtClean="0">
                <a:ln>
                  <a:noFill/>
                </a:ln>
                <a:solidFill>
                  <a:schemeClr val="bg1"/>
                </a:solidFill>
                <a:effectLst/>
                <a:latin typeface="Century Gothic" pitchFamily="34" charset="0"/>
                <a:cs typeface="Courier New" pitchFamily="49" charset="0"/>
              </a:rPr>
              <a:t>Desde el móvil, </a:t>
            </a:r>
            <a:r>
              <a:rPr kumimoji="0" lang="es-ES" b="0" i="0" u="none" strike="noStrike" cap="none" normalizeH="0" baseline="0" dirty="0" smtClean="0">
                <a:ln>
                  <a:noFill/>
                </a:ln>
                <a:solidFill>
                  <a:schemeClr val="bg1"/>
                </a:solidFill>
                <a:effectLst/>
                <a:latin typeface="Century Gothic" pitchFamily="34" charset="0"/>
                <a:cs typeface="Courier New" pitchFamily="49" charset="0"/>
                <a:hlinkClick r:id="rId4"/>
              </a:rPr>
              <a:t>http://www.kyte.com</a:t>
            </a:r>
            <a:endParaRPr kumimoji="0" lang="es-ES" b="0" i="0" u="none" strike="noStrike" cap="none" normalizeH="0" baseline="0" dirty="0" smtClean="0">
              <a:ln>
                <a:noFill/>
              </a:ln>
              <a:solidFill>
                <a:schemeClr val="bg1"/>
              </a:solidFill>
              <a:effectLst/>
              <a:latin typeface="Century Gothic" pitchFamily="34" charset="0"/>
              <a:cs typeface="Arial" pitchFamily="34" charset="0"/>
            </a:endParaRPr>
          </a:p>
        </p:txBody>
      </p:sp>
    </p:spTree>
    <p:extLst>
      <p:ext uri="{BB962C8B-B14F-4D97-AF65-F5344CB8AC3E}">
        <p14:creationId xmlns:p14="http://schemas.microsoft.com/office/powerpoint/2010/main" val="141899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500034" y="206052"/>
            <a:ext cx="8358246"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b="1" i="0" u="none" strike="noStrike" cap="none" normalizeH="0" baseline="0" dirty="0" smtClean="0">
                <a:ln>
                  <a:noFill/>
                </a:ln>
                <a:effectLst/>
                <a:latin typeface="Century Gothic" pitchFamily="34" charset="0"/>
                <a:ea typeface="Times New Roman" pitchFamily="18" charset="0"/>
                <a:cs typeface="Arial" pitchFamily="34" charset="0"/>
              </a:rPr>
              <a:t>Webs de interés</a:t>
            </a:r>
            <a:endParaRPr kumimoji="0" lang="es-ES" b="0" i="0" u="none" strike="noStrike" cap="none" normalizeH="0" baseline="0" dirty="0" smtClean="0">
              <a:ln>
                <a:noFill/>
              </a:ln>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2"/>
              </a:rPr>
              <a:t>http://recursos.cnice.mec.es/biologia/</a:t>
            </a:r>
            <a:endPar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3"/>
              </a:rPr>
              <a:t>http://recursos.cnice.mec.es/biosfera/</a:t>
            </a:r>
            <a:endPar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4"/>
              </a:rPr>
              <a:t>http://www.educaplus.org/</a:t>
            </a:r>
            <a:endPar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5"/>
              </a:rPr>
              <a:t>http://www.lourdesluengo.es/</a:t>
            </a:r>
            <a:endPar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6"/>
              </a:rPr>
              <a:t>http://www.um.es/molecula/indice.htm</a:t>
            </a:r>
            <a:endPar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7"/>
              </a:rPr>
              <a:t>http://www.acienciasgalilei.com/</a:t>
            </a:r>
            <a:endPar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8"/>
              </a:rPr>
              <a:t>http://www.biologia.org/</a:t>
            </a:r>
            <a:endPar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9"/>
              </a:rPr>
              <a:t>http://micol.fcien.edu.uy/</a:t>
            </a:r>
            <a:endPar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10"/>
              </a:rPr>
              <a:t>http://www.iqb.es/</a:t>
            </a:r>
            <a:endPar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11"/>
              </a:rPr>
              <a:t>http://waste.ideal.es/</a:t>
            </a:r>
            <a:endPar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12"/>
              </a:rPr>
              <a:t>http://www2.uah.es/biomodel/biomodel-misc/anim/inicio.htm</a:t>
            </a:r>
            <a:endPar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13"/>
              </a:rPr>
              <a:t>http://www.educa.madrid.org/web/ies.sanisidro.madrid/ctma.htm</a:t>
            </a:r>
            <a:endPar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14"/>
              </a:rPr>
              <a:t>http://www.educa.madrid.org/web/cc.nsdelasabiduria.madrid/bio_ejercicios.htm</a:t>
            </a:r>
            <a:endPar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15"/>
              </a:rPr>
              <a:t>http://rincones.educarex.es/ccnn/</a:t>
            </a:r>
            <a:endPar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16"/>
              </a:rPr>
              <a:t>http://www.juntadeandalucia.es/averroes/</a:t>
            </a:r>
            <a:endPar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17"/>
              </a:rPr>
              <a:t>http://www.saum.uvigo.es/reec/Volumenes.htm</a:t>
            </a:r>
            <a:endPar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18"/>
              </a:rPr>
              <a:t>http://www.kalipedia.com/</a:t>
            </a:r>
            <a:endPar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19"/>
              </a:rPr>
              <a:t>http://www.telefonica.net/web2/mantmedina/</a:t>
            </a:r>
            <a:endPar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20"/>
              </a:rPr>
              <a:t>http://paleontologia.co.uk/paleopag/index.php</a:t>
            </a:r>
            <a:endPar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21"/>
              </a:rPr>
              <a:t>http://www.biologia.edu.ar/</a:t>
            </a:r>
            <a:endPar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hlinkClick r:id="rId22"/>
              </a:rPr>
              <a:t>http://www.unex.es/botanica/LHB/</a:t>
            </a:r>
            <a:endParaRPr kumimoji="0" lang="es-ES" b="0" i="0" u="none" strike="noStrike" cap="none" normalizeH="0" baseline="0" dirty="0" smtClean="0">
              <a:ln>
                <a:noFill/>
              </a:ln>
              <a:solidFill>
                <a:schemeClr val="tx1"/>
              </a:solidFill>
              <a:effectLst/>
              <a:latin typeface="Century Gothic" pitchFamily="34" charset="0"/>
              <a:cs typeface="Arial" pitchFamily="34" charset="0"/>
            </a:endParaRPr>
          </a:p>
        </p:txBody>
      </p:sp>
    </p:spTree>
    <p:extLst>
      <p:ext uri="{BB962C8B-B14F-4D97-AF65-F5344CB8AC3E}">
        <p14:creationId xmlns:p14="http://schemas.microsoft.com/office/powerpoint/2010/main" val="3826139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42910" y="171649"/>
            <a:ext cx="8072494" cy="6186309"/>
          </a:xfrm>
          <a:prstGeom prst="rect">
            <a:avLst/>
          </a:prstGeom>
        </p:spPr>
        <p:txBody>
          <a:bodyPr wrap="square">
            <a:spAutoFit/>
          </a:bodyPr>
          <a:lstStyle/>
          <a:p>
            <a:endParaRPr lang="es-ES" dirty="0" smtClean="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Las </a:t>
            </a:r>
            <a:r>
              <a:rPr lang="es-ES" dirty="0" err="1">
                <a:latin typeface="Times New Roman" pitchFamily="18" charset="0"/>
                <a:cs typeface="Times New Roman" pitchFamily="18" charset="0"/>
              </a:rPr>
              <a:t>TICs</a:t>
            </a:r>
            <a:r>
              <a:rPr lang="es-ES" dirty="0">
                <a:latin typeface="Times New Roman" pitchFamily="18" charset="0"/>
                <a:cs typeface="Times New Roman" pitchFamily="18" charset="0"/>
              </a:rPr>
              <a:t> son medios en cuanto </a:t>
            </a:r>
            <a:r>
              <a:rPr lang="es-ES" b="1" dirty="0">
                <a:latin typeface="Times New Roman" pitchFamily="18" charset="0"/>
                <a:cs typeface="Times New Roman" pitchFamily="18" charset="0"/>
              </a:rPr>
              <a:t>instrumento </a:t>
            </a:r>
            <a:r>
              <a:rPr lang="es-ES" dirty="0">
                <a:latin typeface="Times New Roman" pitchFamily="18" charset="0"/>
                <a:cs typeface="Times New Roman" pitchFamily="18" charset="0"/>
              </a:rPr>
              <a:t>que puede ser utilizado para </a:t>
            </a:r>
            <a:r>
              <a:rPr lang="es-ES" b="1" dirty="0">
                <a:latin typeface="Times New Roman" pitchFamily="18" charset="0"/>
                <a:cs typeface="Times New Roman" pitchFamily="18" charset="0"/>
              </a:rPr>
              <a:t>fines educativos</a:t>
            </a:r>
            <a:r>
              <a:rPr lang="es-ES" dirty="0" smtClean="0">
                <a:latin typeface="Times New Roman" pitchFamily="18" charset="0"/>
                <a:cs typeface="Times New Roman" pitchFamily="18" charset="0"/>
              </a:rPr>
              <a:t>..</a:t>
            </a:r>
          </a:p>
          <a:p>
            <a:r>
              <a:rPr lang="es-ES" dirty="0">
                <a:latin typeface="Times New Roman" pitchFamily="18" charset="0"/>
                <a:cs typeface="Times New Roman" pitchFamily="18" charset="0"/>
              </a:rPr>
              <a:t> </a:t>
            </a:r>
            <a:br>
              <a:rPr lang="es-ES" dirty="0">
                <a:latin typeface="Times New Roman" pitchFamily="18" charset="0"/>
                <a:cs typeface="Times New Roman" pitchFamily="18" charset="0"/>
              </a:rPr>
            </a:br>
            <a:r>
              <a:rPr lang="es-ES" dirty="0" smtClean="0">
                <a:latin typeface="Times New Roman" pitchFamily="18" charset="0"/>
                <a:cs typeface="Times New Roman" pitchFamily="18" charset="0"/>
              </a:rPr>
              <a:t>Son</a:t>
            </a:r>
            <a:r>
              <a:rPr lang="es-ES" dirty="0">
                <a:latin typeface="Times New Roman" pitchFamily="18" charset="0"/>
                <a:cs typeface="Times New Roman" pitchFamily="18" charset="0"/>
              </a:rPr>
              <a:t> </a:t>
            </a:r>
            <a:r>
              <a:rPr lang="es-ES" b="1" dirty="0">
                <a:latin typeface="Times New Roman" pitchFamily="18" charset="0"/>
                <a:cs typeface="Times New Roman" pitchFamily="18" charset="0"/>
              </a:rPr>
              <a:t>medios</a:t>
            </a:r>
            <a:r>
              <a:rPr lang="es-ES" dirty="0">
                <a:latin typeface="Times New Roman" pitchFamily="18" charset="0"/>
                <a:cs typeface="Times New Roman" pitchFamily="18" charset="0"/>
              </a:rPr>
              <a:t>, por tanto, son algo físicamente </a:t>
            </a:r>
            <a:r>
              <a:rPr lang="es-ES" b="1" dirty="0">
                <a:latin typeface="Times New Roman" pitchFamily="18" charset="0"/>
                <a:cs typeface="Times New Roman" pitchFamily="18" charset="0"/>
              </a:rPr>
              <a:t>independiente al usuario</a:t>
            </a:r>
            <a:r>
              <a:rPr lang="es-ES" dirty="0">
                <a:latin typeface="Times New Roman" pitchFamily="18" charset="0"/>
                <a:cs typeface="Times New Roman" pitchFamily="18" charset="0"/>
              </a:rPr>
              <a:t>. </a:t>
            </a:r>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En </a:t>
            </a:r>
            <a:r>
              <a:rPr lang="es-ES" dirty="0">
                <a:latin typeface="Times New Roman" pitchFamily="18" charset="0"/>
                <a:cs typeface="Times New Roman" pitchFamily="18" charset="0"/>
              </a:rPr>
              <a:t>el proceso de enseñanza aprendizaje, esa mediación se establece entre el individuo que aprende y el objeto de su aprendizaje. </a:t>
            </a:r>
            <a:endParaRPr lang="es-ES" dirty="0" smtClean="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No </a:t>
            </a:r>
            <a:r>
              <a:rPr lang="es-ES" dirty="0">
                <a:latin typeface="Times New Roman" pitchFamily="18" charset="0"/>
                <a:cs typeface="Times New Roman" pitchFamily="18" charset="0"/>
              </a:rPr>
              <a:t>obstante tienen una característica peculiar que los diferencia de otros medios: son </a:t>
            </a:r>
            <a:r>
              <a:rPr lang="es-ES" dirty="0" smtClean="0">
                <a:latin typeface="Times New Roman" pitchFamily="18" charset="0"/>
                <a:cs typeface="Times New Roman" pitchFamily="18" charset="0"/>
              </a:rPr>
              <a:t>interactivos.</a:t>
            </a:r>
            <a:endParaRPr lang="es-ES" dirty="0">
              <a:latin typeface="Times New Roman" pitchFamily="18" charset="0"/>
              <a:cs typeface="Times New Roman" pitchFamily="18" charset="0"/>
            </a:endParaRPr>
          </a:p>
          <a:p>
            <a:r>
              <a:rPr lang="es-ES" dirty="0">
                <a:latin typeface="Times New Roman" pitchFamily="18" charset="0"/>
                <a:cs typeface="Times New Roman" pitchFamily="18" charset="0"/>
              </a:rPr>
              <a:t> </a:t>
            </a:r>
          </a:p>
          <a:p>
            <a:r>
              <a:rPr lang="es-ES" dirty="0">
                <a:latin typeface="Times New Roman" pitchFamily="18" charset="0"/>
                <a:cs typeface="Times New Roman" pitchFamily="18" charset="0"/>
              </a:rPr>
              <a:t> Las </a:t>
            </a:r>
            <a:r>
              <a:rPr lang="es-ES" dirty="0" err="1">
                <a:latin typeface="Times New Roman" pitchFamily="18" charset="0"/>
                <a:cs typeface="Times New Roman" pitchFamily="18" charset="0"/>
              </a:rPr>
              <a:t>TICs</a:t>
            </a:r>
            <a:r>
              <a:rPr lang="es-ES" dirty="0">
                <a:latin typeface="Times New Roman" pitchFamily="18" charset="0"/>
                <a:cs typeface="Times New Roman" pitchFamily="18" charset="0"/>
              </a:rPr>
              <a:t>, como cualquier otro medio didáctico, es un </a:t>
            </a:r>
            <a:r>
              <a:rPr lang="es-ES" b="1" dirty="0">
                <a:latin typeface="Times New Roman" pitchFamily="18" charset="0"/>
                <a:cs typeface="Times New Roman" pitchFamily="18" charset="0"/>
              </a:rPr>
              <a:t>elemento curricular</a:t>
            </a:r>
            <a:r>
              <a:rPr lang="es-ES" dirty="0">
                <a:latin typeface="Times New Roman" pitchFamily="18" charset="0"/>
                <a:cs typeface="Times New Roman" pitchFamily="18" charset="0"/>
              </a:rPr>
              <a:t> y su función vendrá definida por la concepción que nosotros tengamos de la enseñanza y por la relación que establezca con otros elementos de la actividad educativa: profesor, alumno, contenidos, actividades, recursos, evaluación. </a:t>
            </a:r>
            <a:endParaRPr lang="es-ES" dirty="0" smtClean="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Por </a:t>
            </a:r>
            <a:r>
              <a:rPr lang="es-ES" dirty="0">
                <a:latin typeface="Times New Roman" pitchFamily="18" charset="0"/>
                <a:cs typeface="Times New Roman" pitchFamily="18" charset="0"/>
              </a:rPr>
              <a:t>tanto, </a:t>
            </a:r>
            <a:r>
              <a:rPr lang="es-ES" b="1" dirty="0">
                <a:latin typeface="Times New Roman" pitchFamily="18" charset="0"/>
                <a:cs typeface="Times New Roman" pitchFamily="18" charset="0"/>
              </a:rPr>
              <a:t>las </a:t>
            </a:r>
            <a:r>
              <a:rPr lang="es-ES" b="1" dirty="0" err="1">
                <a:latin typeface="Times New Roman" pitchFamily="18" charset="0"/>
                <a:cs typeface="Times New Roman" pitchFamily="18" charset="0"/>
              </a:rPr>
              <a:t>TICs</a:t>
            </a:r>
            <a:r>
              <a:rPr lang="es-ES" b="1" dirty="0">
                <a:latin typeface="Times New Roman" pitchFamily="18" charset="0"/>
                <a:cs typeface="Times New Roman" pitchFamily="18" charset="0"/>
              </a:rPr>
              <a:t> por sí mismas no "enseñan"</a:t>
            </a:r>
            <a:r>
              <a:rPr lang="es-ES" dirty="0">
                <a:latin typeface="Times New Roman" pitchFamily="18" charset="0"/>
                <a:cs typeface="Times New Roman" pitchFamily="18" charset="0"/>
              </a:rPr>
              <a:t> a pesar de su aparente autonomía e independencia física para interaccionar con el usuario. </a:t>
            </a:r>
            <a:endParaRPr lang="es-ES" dirty="0" smtClean="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endParaRPr lang="es-ES" dirty="0">
              <a:latin typeface="Times New Roman" pitchFamily="18" charset="0"/>
              <a:cs typeface="Times New Roman" pitchFamily="18" charset="0"/>
            </a:endParaRPr>
          </a:p>
          <a:p>
            <a:r>
              <a:rPr lang="es-ES" b="1" dirty="0" smtClean="0">
                <a:latin typeface="Times New Roman" pitchFamily="18" charset="0"/>
                <a:cs typeface="Times New Roman" pitchFamily="18" charset="0"/>
              </a:rPr>
              <a:t>                                </a:t>
            </a:r>
            <a:r>
              <a:rPr lang="es-ES" b="1" dirty="0">
                <a:latin typeface="Times New Roman" pitchFamily="18" charset="0"/>
                <a:cs typeface="Times New Roman" pitchFamily="18" charset="0"/>
              </a:rPr>
              <a:t> ¿Qué nos pueden aportar las </a:t>
            </a:r>
            <a:r>
              <a:rPr lang="es-ES" b="1" dirty="0" err="1">
                <a:latin typeface="Times New Roman" pitchFamily="18" charset="0"/>
                <a:cs typeface="Times New Roman" pitchFamily="18" charset="0"/>
              </a:rPr>
              <a:t>TICs</a:t>
            </a:r>
            <a:r>
              <a:rPr lang="es-ES" b="1" dirty="0">
                <a:latin typeface="Times New Roman" pitchFamily="18" charset="0"/>
                <a:cs typeface="Times New Roman" pitchFamily="18" charset="0"/>
              </a:rPr>
              <a:t>?</a:t>
            </a:r>
            <a:r>
              <a:rPr lang="es-ES" dirty="0">
                <a:latin typeface="Times New Roman" pitchFamily="18" charset="0"/>
                <a:cs typeface="Times New Roman" pitchFamily="18" charset="0"/>
              </a:rPr>
              <a:t>.</a:t>
            </a:r>
          </a:p>
        </p:txBody>
      </p:sp>
      <p:pic>
        <p:nvPicPr>
          <p:cNvPr id="5" name="Picture 8" descr="sello gris"/>
          <p:cNvPicPr>
            <a:picLocks noChangeAspect="1" noChangeArrowheads="1"/>
          </p:cNvPicPr>
          <p:nvPr/>
        </p:nvPicPr>
        <p:blipFill>
          <a:blip r:embed="rId2" cstate="print">
            <a:clrChange>
              <a:clrFrom>
                <a:srgbClr val="010101"/>
              </a:clrFrom>
              <a:clrTo>
                <a:srgbClr val="010101">
                  <a:alpha val="0"/>
                </a:srgbClr>
              </a:clrTo>
            </a:clrChange>
            <a:lum bright="6000"/>
          </a:blip>
          <a:srcRect l="50491" r="-983" b="63314"/>
          <a:stretch>
            <a:fillRect/>
          </a:stretch>
        </p:blipFill>
        <p:spPr bwMode="auto">
          <a:xfrm>
            <a:off x="0" y="5643578"/>
            <a:ext cx="1545660"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428604"/>
            <a:ext cx="8572560" cy="5355312"/>
          </a:xfrm>
          <a:prstGeom prst="rect">
            <a:avLst/>
          </a:prstGeom>
        </p:spPr>
        <p:txBody>
          <a:bodyPr wrap="square">
            <a:spAutoFit/>
          </a:bodyPr>
          <a:lstStyle/>
          <a:p>
            <a:r>
              <a:rPr lang="es-ES" b="1" dirty="0" smtClean="0">
                <a:latin typeface="Times New Roman" pitchFamily="18" charset="0"/>
                <a:cs typeface="Times New Roman" pitchFamily="18" charset="0"/>
              </a:rPr>
              <a:t>Flexibilidad</a:t>
            </a:r>
            <a:r>
              <a:rPr lang="es-ES" b="1" dirty="0">
                <a:latin typeface="Times New Roman" pitchFamily="18" charset="0"/>
                <a:cs typeface="Times New Roman" pitchFamily="18" charset="0"/>
              </a:rPr>
              <a:t>.</a:t>
            </a:r>
            <a:r>
              <a:rPr lang="es-ES" dirty="0">
                <a:latin typeface="Times New Roman" pitchFamily="18" charset="0"/>
                <a:cs typeface="Times New Roman" pitchFamily="18" charset="0"/>
              </a:rPr>
              <a:t> Las </a:t>
            </a:r>
            <a:r>
              <a:rPr lang="es-ES" dirty="0" err="1">
                <a:latin typeface="Times New Roman" pitchFamily="18" charset="0"/>
                <a:cs typeface="Times New Roman" pitchFamily="18" charset="0"/>
              </a:rPr>
              <a:t>TICs</a:t>
            </a:r>
            <a:r>
              <a:rPr lang="es-ES" dirty="0">
                <a:latin typeface="Times New Roman" pitchFamily="18" charset="0"/>
                <a:cs typeface="Times New Roman" pitchFamily="18" charset="0"/>
              </a:rPr>
              <a:t> nos permiten tratar la información desde diversos puntos de vista. </a:t>
            </a:r>
            <a:r>
              <a:rPr lang="es-ES" b="1" dirty="0">
                <a:latin typeface="Times New Roman" pitchFamily="18" charset="0"/>
                <a:cs typeface="Times New Roman" pitchFamily="18" charset="0"/>
              </a:rPr>
              <a:t> </a:t>
            </a:r>
            <a:endParaRPr lang="es-ES" b="1" dirty="0" smtClean="0">
              <a:latin typeface="Times New Roman" pitchFamily="18" charset="0"/>
              <a:cs typeface="Times New Roman" pitchFamily="18" charset="0"/>
            </a:endParaRPr>
          </a:p>
          <a:p>
            <a:endParaRPr lang="es-ES" b="1" dirty="0" smtClean="0">
              <a:latin typeface="Times New Roman" pitchFamily="18" charset="0"/>
              <a:cs typeface="Times New Roman" pitchFamily="18" charset="0"/>
            </a:endParaRPr>
          </a:p>
          <a:p>
            <a:r>
              <a:rPr lang="es-ES" b="1" dirty="0" smtClean="0">
                <a:latin typeface="Times New Roman" pitchFamily="18" charset="0"/>
                <a:cs typeface="Times New Roman" pitchFamily="18" charset="0"/>
              </a:rPr>
              <a:t>Funcionalidad</a:t>
            </a:r>
            <a:r>
              <a:rPr lang="es-ES" b="1" dirty="0">
                <a:latin typeface="Times New Roman" pitchFamily="18" charset="0"/>
                <a:cs typeface="Times New Roman" pitchFamily="18" charset="0"/>
              </a:rPr>
              <a:t>.</a:t>
            </a:r>
            <a:r>
              <a:rPr lang="es-ES" dirty="0">
                <a:latin typeface="Times New Roman" pitchFamily="18" charset="0"/>
                <a:cs typeface="Times New Roman" pitchFamily="18" charset="0"/>
              </a:rPr>
              <a:t> Podemos adaptar las </a:t>
            </a:r>
            <a:r>
              <a:rPr lang="es-ES" dirty="0" err="1">
                <a:latin typeface="Times New Roman" pitchFamily="18" charset="0"/>
                <a:cs typeface="Times New Roman" pitchFamily="18" charset="0"/>
              </a:rPr>
              <a:t>TICs</a:t>
            </a:r>
            <a:r>
              <a:rPr lang="es-ES" dirty="0">
                <a:latin typeface="Times New Roman" pitchFamily="18" charset="0"/>
                <a:cs typeface="Times New Roman" pitchFamily="18" charset="0"/>
              </a:rPr>
              <a:t> a las características de cada alumno así como establecer diferentes niveles de </a:t>
            </a:r>
            <a:r>
              <a:rPr lang="es-ES" dirty="0" smtClean="0">
                <a:latin typeface="Times New Roman" pitchFamily="18" charset="0"/>
                <a:cs typeface="Times New Roman" pitchFamily="18" charset="0"/>
              </a:rPr>
              <a:t>complejidad.</a:t>
            </a:r>
            <a:endParaRPr lang="es-ES" dirty="0">
              <a:latin typeface="Times New Roman" pitchFamily="18" charset="0"/>
              <a:cs typeface="Times New Roman" pitchFamily="18" charset="0"/>
            </a:endParaRPr>
          </a:p>
          <a:p>
            <a:endParaRPr lang="es-ES" b="1" dirty="0" smtClean="0">
              <a:latin typeface="Times New Roman" pitchFamily="18" charset="0"/>
              <a:cs typeface="Times New Roman" pitchFamily="18" charset="0"/>
            </a:endParaRPr>
          </a:p>
          <a:p>
            <a:r>
              <a:rPr lang="es-ES" b="1" dirty="0" smtClean="0">
                <a:latin typeface="Times New Roman" pitchFamily="18" charset="0"/>
                <a:cs typeface="Times New Roman" pitchFamily="18" charset="0"/>
              </a:rPr>
              <a:t>Multimedia</a:t>
            </a:r>
            <a:r>
              <a:rPr lang="es-ES" b="1" dirty="0">
                <a:latin typeface="Times New Roman" pitchFamily="18" charset="0"/>
                <a:cs typeface="Times New Roman" pitchFamily="18" charset="0"/>
              </a:rPr>
              <a:t>.</a:t>
            </a:r>
            <a:r>
              <a:rPr lang="es-ES" dirty="0">
                <a:latin typeface="Times New Roman" pitchFamily="18" charset="0"/>
                <a:cs typeface="Times New Roman" pitchFamily="18" charset="0"/>
              </a:rPr>
              <a:t> Ofrecen vídeo, textos, imágenes, gráficos, animaciones, etc., permitiendo la inmersión en contextos ricos y </a:t>
            </a:r>
            <a:r>
              <a:rPr lang="es-ES" dirty="0" smtClean="0">
                <a:latin typeface="Times New Roman" pitchFamily="18" charset="0"/>
                <a:cs typeface="Times New Roman" pitchFamily="18" charset="0"/>
              </a:rPr>
              <a:t>creativos.</a:t>
            </a:r>
          </a:p>
          <a:p>
            <a:endParaRPr lang="es-ES" b="1" dirty="0" smtClean="0">
              <a:latin typeface="Times New Roman" pitchFamily="18" charset="0"/>
              <a:cs typeface="Times New Roman" pitchFamily="18" charset="0"/>
            </a:endParaRPr>
          </a:p>
          <a:p>
            <a:r>
              <a:rPr lang="es-ES" b="1" dirty="0" smtClean="0">
                <a:latin typeface="Times New Roman" pitchFamily="18" charset="0"/>
                <a:cs typeface="Times New Roman" pitchFamily="18" charset="0"/>
              </a:rPr>
              <a:t>Dinamismo</a:t>
            </a:r>
            <a:r>
              <a:rPr lang="es-ES" b="1" dirty="0">
                <a:latin typeface="Times New Roman" pitchFamily="18" charset="0"/>
                <a:cs typeface="Times New Roman" pitchFamily="18" charset="0"/>
              </a:rPr>
              <a:t>.</a:t>
            </a:r>
            <a:r>
              <a:rPr lang="es-ES" dirty="0">
                <a:latin typeface="Times New Roman" pitchFamily="18" charset="0"/>
                <a:cs typeface="Times New Roman" pitchFamily="18" charset="0"/>
              </a:rPr>
              <a:t> La información se puede mover fácilmente, estructurándola y ofreciendo distintos modos de </a:t>
            </a:r>
            <a:r>
              <a:rPr lang="es-ES" dirty="0" smtClean="0">
                <a:latin typeface="Times New Roman" pitchFamily="18" charset="0"/>
                <a:cs typeface="Times New Roman" pitchFamily="18" charset="0"/>
              </a:rPr>
              <a:t>acceso.</a:t>
            </a:r>
          </a:p>
          <a:p>
            <a:endParaRPr lang="es-ES" b="1" dirty="0" smtClean="0">
              <a:latin typeface="Times New Roman" pitchFamily="18" charset="0"/>
              <a:cs typeface="Times New Roman" pitchFamily="18" charset="0"/>
            </a:endParaRPr>
          </a:p>
          <a:p>
            <a:r>
              <a:rPr lang="es-ES" b="1" dirty="0" smtClean="0">
                <a:latin typeface="Times New Roman" pitchFamily="18" charset="0"/>
                <a:cs typeface="Times New Roman" pitchFamily="18" charset="0"/>
              </a:rPr>
              <a:t>Interactividad</a:t>
            </a:r>
            <a:r>
              <a:rPr lang="es-ES" b="1" dirty="0">
                <a:latin typeface="Times New Roman" pitchFamily="18" charset="0"/>
                <a:cs typeface="Times New Roman" pitchFamily="18" charset="0"/>
              </a:rPr>
              <a:t>.</a:t>
            </a:r>
            <a:r>
              <a:rPr lang="es-ES" dirty="0">
                <a:latin typeface="Times New Roman" pitchFamily="18" charset="0"/>
                <a:cs typeface="Times New Roman" pitchFamily="18" charset="0"/>
              </a:rPr>
              <a:t> Las </a:t>
            </a:r>
            <a:r>
              <a:rPr lang="es-ES" dirty="0" err="1">
                <a:latin typeface="Times New Roman" pitchFamily="18" charset="0"/>
                <a:cs typeface="Times New Roman" pitchFamily="18" charset="0"/>
              </a:rPr>
              <a:t>TICs</a:t>
            </a:r>
            <a:r>
              <a:rPr lang="es-ES" dirty="0">
                <a:latin typeface="Times New Roman" pitchFamily="18" charset="0"/>
                <a:cs typeface="Times New Roman" pitchFamily="18" charset="0"/>
              </a:rPr>
              <a:t> fomentan el papel activo del alumno mediante opciones de búsqueda, navegación experimentación, etc. </a:t>
            </a:r>
          </a:p>
          <a:p>
            <a:endParaRPr lang="es-ES" b="1" dirty="0" smtClean="0">
              <a:latin typeface="Times New Roman" pitchFamily="18" charset="0"/>
              <a:cs typeface="Times New Roman" pitchFamily="18" charset="0"/>
            </a:endParaRPr>
          </a:p>
          <a:p>
            <a:r>
              <a:rPr lang="es-ES" b="1" dirty="0" smtClean="0">
                <a:latin typeface="Times New Roman" pitchFamily="18" charset="0"/>
                <a:cs typeface="Times New Roman" pitchFamily="18" charset="0"/>
              </a:rPr>
              <a:t>Fácil </a:t>
            </a:r>
            <a:r>
              <a:rPr lang="es-ES" b="1" dirty="0">
                <a:latin typeface="Times New Roman" pitchFamily="18" charset="0"/>
                <a:cs typeface="Times New Roman" pitchFamily="18" charset="0"/>
              </a:rPr>
              <a:t>distribución.</a:t>
            </a:r>
            <a:r>
              <a:rPr lang="es-ES" dirty="0">
                <a:latin typeface="Times New Roman" pitchFamily="18" charset="0"/>
                <a:cs typeface="Times New Roman" pitchFamily="18" charset="0"/>
              </a:rPr>
              <a:t> La información puede distribuirse en distintos paquetes y con accesos desde distintos </a:t>
            </a:r>
            <a:r>
              <a:rPr lang="es-ES" dirty="0" smtClean="0">
                <a:latin typeface="Times New Roman" pitchFamily="18" charset="0"/>
                <a:cs typeface="Times New Roman" pitchFamily="18" charset="0"/>
              </a:rPr>
              <a:t>enlaces.</a:t>
            </a:r>
          </a:p>
          <a:p>
            <a:endParaRPr lang="es-ES" b="1" dirty="0" smtClean="0">
              <a:latin typeface="Times New Roman" pitchFamily="18" charset="0"/>
              <a:cs typeface="Times New Roman" pitchFamily="18" charset="0"/>
            </a:endParaRPr>
          </a:p>
          <a:p>
            <a:r>
              <a:rPr lang="es-ES" b="1" dirty="0" smtClean="0">
                <a:latin typeface="Times New Roman" pitchFamily="18" charset="0"/>
                <a:cs typeface="Times New Roman" pitchFamily="18" charset="0"/>
              </a:rPr>
              <a:t>Acceso </a:t>
            </a:r>
            <a:r>
              <a:rPr lang="es-ES" b="1" dirty="0">
                <a:latin typeface="Times New Roman" pitchFamily="18" charset="0"/>
                <a:cs typeface="Times New Roman" pitchFamily="18" charset="0"/>
              </a:rPr>
              <a:t>multiusuario.</a:t>
            </a:r>
            <a:r>
              <a:rPr lang="es-ES" dirty="0">
                <a:latin typeface="Times New Roman" pitchFamily="18" charset="0"/>
                <a:cs typeface="Times New Roman" pitchFamily="18" charset="0"/>
              </a:rPr>
              <a:t> Organizados en red, los usuarios pueden utilizar los recursos informáticos independientemente del lugar y hora en la que se encuentren.</a:t>
            </a:r>
          </a:p>
        </p:txBody>
      </p:sp>
      <p:pic>
        <p:nvPicPr>
          <p:cNvPr id="4" name="Picture 8" descr="sello gris"/>
          <p:cNvPicPr>
            <a:picLocks noChangeAspect="1" noChangeArrowheads="1"/>
          </p:cNvPicPr>
          <p:nvPr/>
        </p:nvPicPr>
        <p:blipFill>
          <a:blip r:embed="rId2" cstate="print">
            <a:clrChange>
              <a:clrFrom>
                <a:srgbClr val="010101"/>
              </a:clrFrom>
              <a:clrTo>
                <a:srgbClr val="010101">
                  <a:alpha val="0"/>
                </a:srgbClr>
              </a:clrTo>
            </a:clrChange>
            <a:lum bright="6000"/>
          </a:blip>
          <a:srcRect l="50491" r="-983" b="63314"/>
          <a:stretch>
            <a:fillRect/>
          </a:stretch>
        </p:blipFill>
        <p:spPr bwMode="auto">
          <a:xfrm>
            <a:off x="0" y="5643578"/>
            <a:ext cx="1545660"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ox(i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ox(in)">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box(in)">
                                      <p:cBhvr>
                                        <p:cTn id="32" dur="5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box(in)">
                                      <p:cBhvr>
                                        <p:cTn id="37" dur="500"/>
                                        <p:tgtEl>
                                          <p:spTgt spid="2">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2">
                                            <p:txEl>
                                              <p:pRg st="12" end="12"/>
                                            </p:txEl>
                                          </p:spTgt>
                                        </p:tgtEl>
                                        <p:attrNameLst>
                                          <p:attrName>style.visibility</p:attrName>
                                        </p:attrNameLst>
                                      </p:cBhvr>
                                      <p:to>
                                        <p:strVal val="visible"/>
                                      </p:to>
                                    </p:set>
                                    <p:animEffect transition="in" filter="box(in)">
                                      <p:cBhvr>
                                        <p:cTn id="4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988528"/>
            <a:ext cx="9072626" cy="3785652"/>
          </a:xfrm>
          <a:prstGeom prst="rect">
            <a:avLst/>
          </a:prstGeom>
        </p:spPr>
        <p:txBody>
          <a:bodyPr wrap="square">
            <a:spAutoFit/>
          </a:bodyPr>
          <a:lstStyle/>
          <a:p>
            <a:r>
              <a:rPr lang="es-ES" sz="2400" dirty="0" smtClean="0">
                <a:latin typeface="Times New Roman" pitchFamily="18" charset="0"/>
                <a:cs typeface="Times New Roman" pitchFamily="18" charset="0"/>
              </a:rPr>
              <a:t>¿ QUE INCONVENIENTES PUEDEN TRAER APAREJADOS?</a:t>
            </a:r>
          </a:p>
          <a:p>
            <a:pPr>
              <a:buFont typeface="Wingdings" pitchFamily="2" charset="2"/>
              <a:buChar char="ü"/>
            </a:pPr>
            <a:endParaRPr lang="es-ES" sz="2400" dirty="0" smtClean="0">
              <a:latin typeface="Times New Roman" pitchFamily="18" charset="0"/>
              <a:cs typeface="Times New Roman" pitchFamily="18" charset="0"/>
            </a:endParaRPr>
          </a:p>
          <a:p>
            <a:pPr>
              <a:buFont typeface="Wingdings" pitchFamily="2" charset="2"/>
              <a:buChar char="ü"/>
            </a:pPr>
            <a:r>
              <a:rPr lang="es-ES" sz="2400" dirty="0" smtClean="0">
                <a:latin typeface="Times New Roman" pitchFamily="18" charset="0"/>
                <a:cs typeface="Times New Roman" pitchFamily="18" charset="0"/>
              </a:rPr>
              <a:t>I</a:t>
            </a:r>
            <a:r>
              <a:rPr lang="es-ES" sz="2400" b="1" dirty="0" smtClean="0">
                <a:latin typeface="Times New Roman" pitchFamily="18" charset="0"/>
                <a:cs typeface="Times New Roman" pitchFamily="18" charset="0"/>
              </a:rPr>
              <a:t>nversión </a:t>
            </a:r>
            <a:r>
              <a:rPr lang="es-ES" sz="2400" b="1" dirty="0">
                <a:latin typeface="Times New Roman" pitchFamily="18" charset="0"/>
                <a:cs typeface="Times New Roman" pitchFamily="18" charset="0"/>
              </a:rPr>
              <a:t>económica </a:t>
            </a:r>
            <a:endParaRPr lang="es-ES" sz="2400" b="1" dirty="0" smtClean="0">
              <a:latin typeface="Times New Roman" pitchFamily="18" charset="0"/>
              <a:cs typeface="Times New Roman" pitchFamily="18" charset="0"/>
            </a:endParaRPr>
          </a:p>
          <a:p>
            <a:pPr>
              <a:buFont typeface="Wingdings" pitchFamily="2" charset="2"/>
              <a:buChar char="ü"/>
            </a:pPr>
            <a:r>
              <a:rPr lang="es-ES" sz="2400" b="1" dirty="0" smtClean="0">
                <a:latin typeface="Times New Roman" pitchFamily="18" charset="0"/>
                <a:cs typeface="Times New Roman" pitchFamily="18" charset="0"/>
              </a:rPr>
              <a:t>Puede Fomentan la pasividad</a:t>
            </a:r>
          </a:p>
          <a:p>
            <a:pPr>
              <a:buFont typeface="Wingdings" pitchFamily="2" charset="2"/>
              <a:buChar char="ü"/>
            </a:pPr>
            <a:r>
              <a:rPr lang="es-ES" sz="2400" b="1" dirty="0" smtClean="0">
                <a:latin typeface="Times New Roman" pitchFamily="18" charset="0"/>
                <a:cs typeface="Times New Roman" pitchFamily="18" charset="0"/>
              </a:rPr>
              <a:t>Pueden romper el ritmo y la situación habitual de la clase.</a:t>
            </a:r>
          </a:p>
          <a:p>
            <a:pPr>
              <a:buFont typeface="Wingdings" pitchFamily="2" charset="2"/>
              <a:buChar char="ü"/>
            </a:pPr>
            <a:r>
              <a:rPr lang="es-ES" sz="2400" b="1" dirty="0" smtClean="0">
                <a:latin typeface="Times New Roman" pitchFamily="18" charset="0"/>
                <a:cs typeface="Times New Roman" pitchFamily="18" charset="0"/>
              </a:rPr>
              <a:t>Pueden generar aprendizajes incompletos y superficiales.</a:t>
            </a:r>
          </a:p>
          <a:p>
            <a:pPr>
              <a:buFont typeface="Wingdings" pitchFamily="2" charset="2"/>
              <a:buChar char="ü"/>
            </a:pPr>
            <a:r>
              <a:rPr lang="es-ES" sz="2400" b="1" dirty="0" smtClean="0">
                <a:latin typeface="Times New Roman" pitchFamily="18" charset="0"/>
                <a:cs typeface="Times New Roman" pitchFamily="18" charset="0"/>
              </a:rPr>
              <a:t>Puede fomentar el aislamiento del alumno.</a:t>
            </a:r>
          </a:p>
          <a:p>
            <a:pPr>
              <a:buFont typeface="Wingdings" pitchFamily="2" charset="2"/>
              <a:buChar char="ü"/>
            </a:pPr>
            <a:r>
              <a:rPr lang="es-ES" sz="2400" b="1" dirty="0" smtClean="0">
                <a:latin typeface="Times New Roman" pitchFamily="18" charset="0"/>
                <a:cs typeface="Times New Roman" pitchFamily="18" charset="0"/>
              </a:rPr>
              <a:t>Requiere </a:t>
            </a:r>
            <a:r>
              <a:rPr lang="es-ES" sz="2400" b="1" dirty="0">
                <a:latin typeface="Times New Roman" pitchFamily="18" charset="0"/>
                <a:cs typeface="Times New Roman" pitchFamily="18" charset="0"/>
              </a:rPr>
              <a:t>dedicar un tiempo añadido a las tareas </a:t>
            </a:r>
            <a:r>
              <a:rPr lang="es-ES" sz="2400" b="1" dirty="0" smtClean="0">
                <a:latin typeface="Times New Roman" pitchFamily="18" charset="0"/>
                <a:cs typeface="Times New Roman" pitchFamily="18" charset="0"/>
              </a:rPr>
              <a:t>del </a:t>
            </a:r>
            <a:r>
              <a:rPr lang="es-ES" sz="2400" b="1" dirty="0">
                <a:latin typeface="Times New Roman" pitchFamily="18" charset="0"/>
                <a:cs typeface="Times New Roman" pitchFamily="18" charset="0"/>
              </a:rPr>
              <a:t>docente.</a:t>
            </a:r>
          </a:p>
          <a:p>
            <a:pPr>
              <a:buFont typeface="Wingdings" pitchFamily="2" charset="2"/>
              <a:buChar char="ü"/>
            </a:pPr>
            <a:r>
              <a:rPr lang="es-ES" sz="2400" b="1" dirty="0" smtClean="0">
                <a:latin typeface="Times New Roman" pitchFamily="18" charset="0"/>
                <a:cs typeface="Times New Roman" pitchFamily="18" charset="0"/>
              </a:rPr>
              <a:t>El </a:t>
            </a:r>
            <a:r>
              <a:rPr lang="es-ES" sz="2400" b="1" dirty="0">
                <a:latin typeface="Times New Roman" pitchFamily="18" charset="0"/>
                <a:cs typeface="Times New Roman" pitchFamily="18" charset="0"/>
              </a:rPr>
              <a:t>uso de las </a:t>
            </a:r>
            <a:r>
              <a:rPr lang="es-ES" sz="2400" b="1" dirty="0" err="1">
                <a:latin typeface="Times New Roman" pitchFamily="18" charset="0"/>
                <a:cs typeface="Times New Roman" pitchFamily="18" charset="0"/>
              </a:rPr>
              <a:t>TICs</a:t>
            </a:r>
            <a:r>
              <a:rPr lang="es-ES" sz="2400" b="1" dirty="0">
                <a:latin typeface="Times New Roman" pitchFamily="18" charset="0"/>
                <a:cs typeface="Times New Roman" pitchFamily="18" charset="0"/>
              </a:rPr>
              <a:t> </a:t>
            </a:r>
            <a:r>
              <a:rPr lang="es-ES" sz="2400" b="1" dirty="0" smtClean="0">
                <a:latin typeface="Times New Roman" pitchFamily="18" charset="0"/>
                <a:cs typeface="Times New Roman" pitchFamily="18" charset="0"/>
              </a:rPr>
              <a:t>puede obedecer </a:t>
            </a:r>
            <a:r>
              <a:rPr lang="es-ES" sz="2400" b="1" dirty="0">
                <a:latin typeface="Times New Roman" pitchFamily="18" charset="0"/>
                <a:cs typeface="Times New Roman" pitchFamily="18" charset="0"/>
              </a:rPr>
              <a:t>a aventuras personales de algunos </a:t>
            </a:r>
            <a:r>
              <a:rPr lang="es-ES" sz="2400" b="1" dirty="0" smtClean="0">
                <a:latin typeface="Times New Roman" pitchFamily="18" charset="0"/>
                <a:cs typeface="Times New Roman" pitchFamily="18" charset="0"/>
              </a:rPr>
              <a:t>profesores.</a:t>
            </a:r>
            <a:endParaRPr lang="es-ES" sz="2400" b="1" dirty="0">
              <a:latin typeface="Times New Roman" pitchFamily="18" charset="0"/>
              <a:cs typeface="Times New Roman" pitchFamily="18" charset="0"/>
            </a:endParaRPr>
          </a:p>
        </p:txBody>
      </p:sp>
      <p:pic>
        <p:nvPicPr>
          <p:cNvPr id="4" name="Picture 8" descr="sello gris"/>
          <p:cNvPicPr>
            <a:picLocks noChangeAspect="1" noChangeArrowheads="1"/>
          </p:cNvPicPr>
          <p:nvPr/>
        </p:nvPicPr>
        <p:blipFill>
          <a:blip r:embed="rId2" cstate="print">
            <a:clrChange>
              <a:clrFrom>
                <a:srgbClr val="010101"/>
              </a:clrFrom>
              <a:clrTo>
                <a:srgbClr val="010101">
                  <a:alpha val="0"/>
                </a:srgbClr>
              </a:clrTo>
            </a:clrChange>
            <a:lum bright="6000"/>
          </a:blip>
          <a:srcRect l="50491" r="-983" b="63314"/>
          <a:stretch>
            <a:fillRect/>
          </a:stretch>
        </p:blipFill>
        <p:spPr bwMode="auto">
          <a:xfrm>
            <a:off x="0" y="5643578"/>
            <a:ext cx="1545660"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500"/>
                                        <p:tgtEl>
                                          <p:spTgt spid="2">
                                            <p:txEl>
                                              <p:pRg st="2" end="2"/>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ox(in)">
                                      <p:cBhvr>
                                        <p:cTn id="15" dur="500"/>
                                        <p:tgtEl>
                                          <p:spTgt spid="2">
                                            <p:txEl>
                                              <p:pRg st="3" end="3"/>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box(in)">
                                      <p:cBhvr>
                                        <p:cTn id="18" dur="500"/>
                                        <p:tgtEl>
                                          <p:spTgt spid="2">
                                            <p:txEl>
                                              <p:pRg st="4" end="4"/>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box(in)">
                                      <p:cBhvr>
                                        <p:cTn id="21" dur="500"/>
                                        <p:tgtEl>
                                          <p:spTgt spid="2">
                                            <p:txEl>
                                              <p:pRg st="5" end="5"/>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box(in)">
                                      <p:cBhvr>
                                        <p:cTn id="24" dur="500"/>
                                        <p:tgtEl>
                                          <p:spTgt spid="2">
                                            <p:txEl>
                                              <p:pRg st="6" end="6"/>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box(in)">
                                      <p:cBhvr>
                                        <p:cTn id="27" dur="500"/>
                                        <p:tgtEl>
                                          <p:spTgt spid="2">
                                            <p:txEl>
                                              <p:pRg st="7" end="7"/>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box(in)">
                                      <p:cBhvr>
                                        <p:cTn id="30"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28662" y="1166843"/>
            <a:ext cx="7358114" cy="4524315"/>
          </a:xfrm>
          <a:prstGeom prst="rect">
            <a:avLst/>
          </a:prstGeom>
        </p:spPr>
        <p:txBody>
          <a:bodyPr wrap="square">
            <a:spAutoFit/>
          </a:bodyPr>
          <a:lstStyle/>
          <a:p>
            <a:pPr algn="just"/>
            <a:r>
              <a:rPr lang="es-ES" sz="2400" dirty="0" err="1">
                <a:latin typeface="Times New Roman" pitchFamily="18" charset="0"/>
                <a:cs typeface="Times New Roman" pitchFamily="18" charset="0"/>
              </a:rPr>
              <a:t>O'Really</a:t>
            </a:r>
            <a:r>
              <a:rPr lang="es-ES" sz="2400" dirty="0">
                <a:latin typeface="Times New Roman" pitchFamily="18" charset="0"/>
                <a:cs typeface="Times New Roman" pitchFamily="18" charset="0"/>
              </a:rPr>
              <a:t> definió la Web 2.0 </a:t>
            </a:r>
            <a:r>
              <a:rPr lang="es-ES" sz="2400" dirty="0" smtClean="0">
                <a:latin typeface="Times New Roman" pitchFamily="18" charset="0"/>
                <a:cs typeface="Times New Roman" pitchFamily="18" charset="0"/>
              </a:rPr>
              <a:t>como</a:t>
            </a:r>
          </a:p>
          <a:p>
            <a:pPr algn="just"/>
            <a:endParaRPr lang="es-ES" sz="2400" dirty="0">
              <a:latin typeface="Times New Roman" pitchFamily="18" charset="0"/>
              <a:cs typeface="Times New Roman" pitchFamily="18" charset="0"/>
            </a:endParaRPr>
          </a:p>
          <a:p>
            <a:pPr algn="just"/>
            <a:r>
              <a:rPr lang="es-ES" sz="2400" dirty="0">
                <a:latin typeface="Times New Roman" pitchFamily="18" charset="0"/>
                <a:cs typeface="Times New Roman" pitchFamily="18" charset="0"/>
              </a:rPr>
              <a:t>"...aquellas aplicaciones que sacan partido a las ventajas intrínsecas de la web, ofreciendo un servicio continuamente actualizado que mejora cuanto más gente lo use, utilizando y </a:t>
            </a:r>
            <a:r>
              <a:rPr lang="es-ES" sz="2400" dirty="0" err="1">
                <a:latin typeface="Times New Roman" pitchFamily="18" charset="0"/>
                <a:cs typeface="Times New Roman" pitchFamily="18" charset="0"/>
              </a:rPr>
              <a:t>remezclando</a:t>
            </a:r>
            <a:r>
              <a:rPr lang="es-ES" sz="2400" dirty="0">
                <a:latin typeface="Times New Roman" pitchFamily="18" charset="0"/>
                <a:cs typeface="Times New Roman" pitchFamily="18" charset="0"/>
              </a:rPr>
              <a:t> los datos de múltiples recursos, incluyendo los usuarios individuales, a la vez que ofrecen sus propios datos y servicios de tal forma que pueden ser reutilizados por otros, creando una “arquitectura de participación” en red, yendo más allá de la página de la web 1.0 para ofrecer experiencias de usuario cada vez más ricas".</a:t>
            </a:r>
          </a:p>
        </p:txBody>
      </p:sp>
      <p:pic>
        <p:nvPicPr>
          <p:cNvPr id="5" name="Picture 8" descr="sello gris"/>
          <p:cNvPicPr>
            <a:picLocks noChangeAspect="1" noChangeArrowheads="1"/>
          </p:cNvPicPr>
          <p:nvPr/>
        </p:nvPicPr>
        <p:blipFill>
          <a:blip r:embed="rId2" cstate="print">
            <a:clrChange>
              <a:clrFrom>
                <a:srgbClr val="010101"/>
              </a:clrFrom>
              <a:clrTo>
                <a:srgbClr val="010101">
                  <a:alpha val="0"/>
                </a:srgbClr>
              </a:clrTo>
            </a:clrChange>
            <a:lum bright="6000"/>
          </a:blip>
          <a:srcRect l="50491" r="-983" b="63314"/>
          <a:stretch>
            <a:fillRect/>
          </a:stretch>
        </p:blipFill>
        <p:spPr bwMode="auto">
          <a:xfrm>
            <a:off x="0" y="5643578"/>
            <a:ext cx="1545660"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14348" y="857232"/>
            <a:ext cx="7715304" cy="5324535"/>
          </a:xfrm>
          <a:prstGeom prst="rect">
            <a:avLst/>
          </a:prstGeom>
        </p:spPr>
        <p:txBody>
          <a:bodyPr wrap="square">
            <a:spAutoFit/>
          </a:bodyPr>
          <a:lstStyle/>
          <a:p>
            <a:r>
              <a:rPr lang="es-ES" sz="2000" b="1" dirty="0" smtClean="0">
                <a:latin typeface="Times New Roman" pitchFamily="18" charset="0"/>
                <a:cs typeface="Times New Roman" pitchFamily="18" charset="0"/>
              </a:rPr>
              <a:t>1.- La </a:t>
            </a:r>
            <a:r>
              <a:rPr lang="es-ES" sz="2000" b="1" dirty="0">
                <a:latin typeface="Times New Roman" pitchFamily="18" charset="0"/>
                <a:cs typeface="Times New Roman" pitchFamily="18" charset="0"/>
              </a:rPr>
              <a:t>web como </a:t>
            </a:r>
            <a:r>
              <a:rPr lang="es-ES" sz="2000" b="1" dirty="0" smtClean="0">
                <a:latin typeface="Times New Roman" pitchFamily="18" charset="0"/>
                <a:cs typeface="Times New Roman" pitchFamily="18" charset="0"/>
              </a:rPr>
              <a:t>plataforma</a:t>
            </a:r>
          </a:p>
          <a:p>
            <a:endParaRPr lang="es-ES" sz="2000" dirty="0" smtClean="0">
              <a:latin typeface="Times New Roman" pitchFamily="18" charset="0"/>
              <a:cs typeface="Times New Roman" pitchFamily="18" charset="0"/>
            </a:endParaRPr>
          </a:p>
          <a:p>
            <a:r>
              <a:rPr lang="es-ES" sz="2000" dirty="0" smtClean="0">
                <a:latin typeface="Times New Roman" pitchFamily="18" charset="0"/>
                <a:cs typeface="Times New Roman" pitchFamily="18" charset="0"/>
              </a:rPr>
              <a:t>Primera </a:t>
            </a:r>
            <a:r>
              <a:rPr lang="es-ES" sz="2000" dirty="0">
                <a:latin typeface="Times New Roman" pitchFamily="18" charset="0"/>
                <a:cs typeface="Times New Roman" pitchFamily="18" charset="0"/>
              </a:rPr>
              <a:t>característica que </a:t>
            </a:r>
            <a:r>
              <a:rPr lang="es-ES" sz="2000" b="1" dirty="0" err="1">
                <a:latin typeface="Times New Roman" pitchFamily="18" charset="0"/>
                <a:cs typeface="Times New Roman" pitchFamily="18" charset="0"/>
              </a:rPr>
              <a:t>O'Really</a:t>
            </a:r>
            <a:r>
              <a:rPr lang="es-ES" sz="2000" dirty="0">
                <a:latin typeface="Times New Roman" pitchFamily="18" charset="0"/>
                <a:cs typeface="Times New Roman" pitchFamily="18" charset="0"/>
              </a:rPr>
              <a:t> asigna a la web 2.0 es que ésta se entiende como una plataforma. </a:t>
            </a:r>
            <a:endParaRPr lang="es-ES" sz="2000" dirty="0" smtClean="0">
              <a:latin typeface="Times New Roman" pitchFamily="18" charset="0"/>
              <a:cs typeface="Times New Roman" pitchFamily="18" charset="0"/>
            </a:endParaRPr>
          </a:p>
          <a:p>
            <a:endParaRPr lang="es-ES" sz="2000" dirty="0" smtClean="0">
              <a:latin typeface="Times New Roman" pitchFamily="18" charset="0"/>
              <a:cs typeface="Times New Roman" pitchFamily="18" charset="0"/>
            </a:endParaRPr>
          </a:p>
          <a:p>
            <a:r>
              <a:rPr lang="es-ES" sz="2000" dirty="0" smtClean="0">
                <a:latin typeface="Times New Roman" pitchFamily="18" charset="0"/>
                <a:cs typeface="Times New Roman" pitchFamily="18" charset="0"/>
              </a:rPr>
              <a:t>		¿</a:t>
            </a:r>
            <a:r>
              <a:rPr lang="es-ES" sz="2000" dirty="0">
                <a:latin typeface="Times New Roman" pitchFamily="18" charset="0"/>
                <a:cs typeface="Times New Roman" pitchFamily="18" charset="0"/>
              </a:rPr>
              <a:t>Qué quiere esto decir? </a:t>
            </a:r>
            <a:endParaRPr lang="es-ES" sz="2000" dirty="0" smtClean="0">
              <a:latin typeface="Times New Roman" pitchFamily="18" charset="0"/>
              <a:cs typeface="Times New Roman" pitchFamily="18" charset="0"/>
            </a:endParaRPr>
          </a:p>
          <a:p>
            <a:endParaRPr lang="es-ES" sz="2000" dirty="0" smtClean="0">
              <a:latin typeface="Times New Roman" pitchFamily="18" charset="0"/>
              <a:cs typeface="Times New Roman" pitchFamily="18" charset="0"/>
            </a:endParaRPr>
          </a:p>
          <a:p>
            <a:r>
              <a:rPr lang="es-ES" sz="2000" dirty="0" smtClean="0">
                <a:latin typeface="Times New Roman" pitchFamily="18" charset="0"/>
                <a:cs typeface="Times New Roman" pitchFamily="18" charset="0"/>
              </a:rPr>
              <a:t>Internet </a:t>
            </a:r>
            <a:r>
              <a:rPr lang="es-ES" sz="2000" dirty="0">
                <a:latin typeface="Times New Roman" pitchFamily="18" charset="0"/>
                <a:cs typeface="Times New Roman" pitchFamily="18" charset="0"/>
              </a:rPr>
              <a:t>es el espacio en el que se alojan servicios e información que están disponibles a las personas y que permite que podamos realizas multitud de operaciones con esta información, desde ordenarla, compartirla, criticarla o mejorarla</a:t>
            </a:r>
            <a:r>
              <a:rPr lang="es-ES" sz="2000" dirty="0" smtClean="0">
                <a:latin typeface="Times New Roman" pitchFamily="18" charset="0"/>
                <a:cs typeface="Times New Roman" pitchFamily="18" charset="0"/>
              </a:rPr>
              <a:t>.</a:t>
            </a:r>
          </a:p>
          <a:p>
            <a:endParaRPr lang="es-ES" sz="2000" dirty="0">
              <a:latin typeface="Times New Roman" pitchFamily="18" charset="0"/>
              <a:cs typeface="Times New Roman" pitchFamily="18" charset="0"/>
            </a:endParaRPr>
          </a:p>
          <a:p>
            <a:r>
              <a:rPr lang="es-ES" sz="2000" dirty="0">
                <a:latin typeface="Times New Roman" pitchFamily="18" charset="0"/>
                <a:cs typeface="Times New Roman" pitchFamily="18" charset="0"/>
              </a:rPr>
              <a:t>Pero la idea va más allá, a diferencia de la situación actual en la que disponemos en nuestros ordenadores de software que nos permite realizar las actividades de edición de textos, diseño de imágenes, existen posibilidades de utilización de esos programas sin que tengan que estar en el disco duro de nuestro ordenador, sino en la web. </a:t>
            </a:r>
          </a:p>
        </p:txBody>
      </p:sp>
      <p:pic>
        <p:nvPicPr>
          <p:cNvPr id="4" name="Picture 8" descr="sello gris"/>
          <p:cNvPicPr>
            <a:picLocks noChangeAspect="1" noChangeArrowheads="1"/>
          </p:cNvPicPr>
          <p:nvPr/>
        </p:nvPicPr>
        <p:blipFill>
          <a:blip r:embed="rId2" cstate="print">
            <a:clrChange>
              <a:clrFrom>
                <a:srgbClr val="010101"/>
              </a:clrFrom>
              <a:clrTo>
                <a:srgbClr val="010101">
                  <a:alpha val="0"/>
                </a:srgbClr>
              </a:clrTo>
            </a:clrChange>
            <a:lum bright="6000"/>
          </a:blip>
          <a:srcRect l="50491" r="-983" b="63314"/>
          <a:stretch>
            <a:fillRect/>
          </a:stretch>
        </p:blipFill>
        <p:spPr bwMode="auto">
          <a:xfrm>
            <a:off x="0" y="5643578"/>
            <a:ext cx="1545660"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web1-2.jpg"/>
          <p:cNvPicPr>
            <a:picLocks noChangeAspect="1"/>
          </p:cNvPicPr>
          <p:nvPr/>
        </p:nvPicPr>
        <p:blipFill>
          <a:blip r:embed="rId2" cstate="print"/>
          <a:stretch>
            <a:fillRect/>
          </a:stretch>
        </p:blipFill>
        <p:spPr>
          <a:xfrm>
            <a:off x="-32" y="-24"/>
            <a:ext cx="9144032" cy="689251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14348" y="1071546"/>
            <a:ext cx="7715304" cy="4247317"/>
          </a:xfrm>
          <a:prstGeom prst="rect">
            <a:avLst/>
          </a:prstGeom>
        </p:spPr>
        <p:txBody>
          <a:bodyPr wrap="square">
            <a:spAutoFit/>
          </a:bodyPr>
          <a:lstStyle/>
          <a:p>
            <a:r>
              <a:rPr lang="es-ES" b="1" dirty="0" smtClean="0">
                <a:latin typeface="Times New Roman" pitchFamily="18" charset="0"/>
                <a:cs typeface="Times New Roman" pitchFamily="18" charset="0"/>
              </a:rPr>
              <a:t>2.- El </a:t>
            </a:r>
            <a:r>
              <a:rPr lang="es-ES" b="1" dirty="0">
                <a:latin typeface="Times New Roman" pitchFamily="18" charset="0"/>
                <a:cs typeface="Times New Roman" pitchFamily="18" charset="0"/>
              </a:rPr>
              <a:t>usuario como generador de </a:t>
            </a:r>
            <a:r>
              <a:rPr lang="es-ES" b="1" dirty="0" smtClean="0">
                <a:latin typeface="Times New Roman" pitchFamily="18" charset="0"/>
                <a:cs typeface="Times New Roman" pitchFamily="18" charset="0"/>
              </a:rPr>
              <a:t>contenido</a:t>
            </a:r>
          </a:p>
          <a:p>
            <a:endParaRPr lang="es-ES" dirty="0" smtClean="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Permite </a:t>
            </a:r>
            <a:r>
              <a:rPr lang="es-ES" dirty="0">
                <a:latin typeface="Times New Roman" pitchFamily="18" charset="0"/>
                <a:cs typeface="Times New Roman" pitchFamily="18" charset="0"/>
              </a:rPr>
              <a:t>que cualquier persona, independientemente de su nivel de conocimiento tecnológico pueda convertirse en un creador de opinión, información y conocimiento.</a:t>
            </a: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Esta </a:t>
            </a:r>
            <a:r>
              <a:rPr lang="es-ES" dirty="0">
                <a:latin typeface="Times New Roman" pitchFamily="18" charset="0"/>
                <a:cs typeface="Times New Roman" pitchFamily="18" charset="0"/>
              </a:rPr>
              <a:t>característica de la Web 2.0 ha supuesto una verdades revolución porque ha permitido que las personas participen fácil y libremente en internet y que aporten sus opiniones tanto sobre sus propias producciones como sobre las de los demás. </a:t>
            </a:r>
            <a:endParaRPr lang="es-ES" dirty="0" smtClean="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Esta </a:t>
            </a:r>
            <a:r>
              <a:rPr lang="es-ES" dirty="0">
                <a:latin typeface="Times New Roman" pitchFamily="18" charset="0"/>
                <a:cs typeface="Times New Roman" pitchFamily="18" charset="0"/>
              </a:rPr>
              <a:t>facilidad de acceso a recursos sencillo de comprender y utilizar y por lo general gratuitos ha permitido una actitud diferente a los usuarios de internet: quien tiene algo que decir o compartir lo hace sin necesidad de recurrir a los circuitos tradicionales de publicación.</a:t>
            </a:r>
          </a:p>
        </p:txBody>
      </p:sp>
      <p:pic>
        <p:nvPicPr>
          <p:cNvPr id="4" name="Picture 8" descr="sello gris"/>
          <p:cNvPicPr>
            <a:picLocks noChangeAspect="1" noChangeArrowheads="1"/>
          </p:cNvPicPr>
          <p:nvPr/>
        </p:nvPicPr>
        <p:blipFill>
          <a:blip r:embed="rId2" cstate="print">
            <a:clrChange>
              <a:clrFrom>
                <a:srgbClr val="010101"/>
              </a:clrFrom>
              <a:clrTo>
                <a:srgbClr val="010101">
                  <a:alpha val="0"/>
                </a:srgbClr>
              </a:clrTo>
            </a:clrChange>
            <a:lum bright="6000"/>
          </a:blip>
          <a:srcRect l="50491" r="-983" b="63314"/>
          <a:stretch>
            <a:fillRect/>
          </a:stretch>
        </p:blipFill>
        <p:spPr bwMode="auto">
          <a:xfrm>
            <a:off x="0" y="5643578"/>
            <a:ext cx="1545660" cy="121442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undición">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undición">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undición">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131</TotalTime>
  <Words>873</Words>
  <Application>Microsoft Office PowerPoint</Application>
  <PresentationFormat>Presentación en pantalla (4:3)</PresentationFormat>
  <Paragraphs>228</Paragraphs>
  <Slides>23</Slides>
  <Notes>1</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Fundición</vt:lpstr>
      <vt:lpstr>UD 6.- Uso y aplicación de las TICs en la enseñanza y el aprendizaje de la Biología y Geología en la Educación Secundaria (ESO y Bachillerato)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UD 6.-</dc:title>
  <dc:creator>antonio a. lorca</dc:creator>
  <cp:lastModifiedBy>Uhu</cp:lastModifiedBy>
  <cp:revision>26</cp:revision>
  <dcterms:created xsi:type="dcterms:W3CDTF">2010-03-04T10:08:57Z</dcterms:created>
  <dcterms:modified xsi:type="dcterms:W3CDTF">2013-02-07T14:32:37Z</dcterms:modified>
</cp:coreProperties>
</file>